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eg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7.jpg" ContentType="image/jpeg"/>
  <Override PartName="/ppt/notesSlides/notesSlide9.xml" ContentType="application/vnd.openxmlformats-officedocument.presentationml.notesSlide+xml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40.jpg" ContentType="image/jpeg"/>
  <Override PartName="/ppt/media/image41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51.jpg" ContentType="image/jpeg"/>
  <Override PartName="/ppt/media/image52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97.jpg" ContentType="image/jpe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107.jpg" ContentType="image/jpe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6" r:id="rId1"/>
    <p:sldMasterId id="2147483667" r:id="rId2"/>
  </p:sldMasterIdLst>
  <p:notesMasterIdLst>
    <p:notesMasterId r:id="rId75"/>
  </p:notesMasterIdLst>
  <p:sldIdLst>
    <p:sldId id="257" r:id="rId3"/>
    <p:sldId id="258" r:id="rId4"/>
    <p:sldId id="393" r:id="rId5"/>
    <p:sldId id="432" r:id="rId6"/>
    <p:sldId id="327" r:id="rId7"/>
    <p:sldId id="349" r:id="rId8"/>
    <p:sldId id="353" r:id="rId9"/>
    <p:sldId id="355" r:id="rId10"/>
    <p:sldId id="408" r:id="rId11"/>
    <p:sldId id="407" r:id="rId12"/>
    <p:sldId id="416" r:id="rId13"/>
    <p:sldId id="409" r:id="rId14"/>
    <p:sldId id="410" r:id="rId15"/>
    <p:sldId id="411" r:id="rId16"/>
    <p:sldId id="412" r:id="rId17"/>
    <p:sldId id="413" r:id="rId18"/>
    <p:sldId id="415" r:id="rId19"/>
    <p:sldId id="418" r:id="rId20"/>
    <p:sldId id="419" r:id="rId21"/>
    <p:sldId id="429" r:id="rId22"/>
    <p:sldId id="338" r:id="rId23"/>
    <p:sldId id="276" r:id="rId24"/>
    <p:sldId id="423" r:id="rId25"/>
    <p:sldId id="281" r:id="rId26"/>
    <p:sldId id="351" r:id="rId27"/>
    <p:sldId id="392" r:id="rId28"/>
    <p:sldId id="395" r:id="rId29"/>
    <p:sldId id="396" r:id="rId30"/>
    <p:sldId id="356" r:id="rId31"/>
    <p:sldId id="397" r:id="rId32"/>
    <p:sldId id="388" r:id="rId33"/>
    <p:sldId id="358" r:id="rId34"/>
    <p:sldId id="427" r:id="rId35"/>
    <p:sldId id="323" r:id="rId36"/>
    <p:sldId id="334" r:id="rId37"/>
    <p:sldId id="342" r:id="rId38"/>
    <p:sldId id="383" r:id="rId39"/>
    <p:sldId id="359" r:id="rId40"/>
    <p:sldId id="360" r:id="rId41"/>
    <p:sldId id="361" r:id="rId42"/>
    <p:sldId id="362" r:id="rId43"/>
    <p:sldId id="302" r:id="rId44"/>
    <p:sldId id="384" r:id="rId45"/>
    <p:sldId id="364" r:id="rId46"/>
    <p:sldId id="398" r:id="rId47"/>
    <p:sldId id="428" r:id="rId48"/>
    <p:sldId id="365" r:id="rId49"/>
    <p:sldId id="366" r:id="rId50"/>
    <p:sldId id="394" r:id="rId51"/>
    <p:sldId id="430" r:id="rId52"/>
    <p:sldId id="421" r:id="rId53"/>
    <p:sldId id="422" r:id="rId54"/>
    <p:sldId id="368" r:id="rId55"/>
    <p:sldId id="369" r:id="rId56"/>
    <p:sldId id="420" r:id="rId57"/>
    <p:sldId id="370" r:id="rId58"/>
    <p:sldId id="371" r:id="rId59"/>
    <p:sldId id="372" r:id="rId60"/>
    <p:sldId id="389" r:id="rId61"/>
    <p:sldId id="373" r:id="rId62"/>
    <p:sldId id="385" r:id="rId63"/>
    <p:sldId id="406" r:id="rId64"/>
    <p:sldId id="374" r:id="rId65"/>
    <p:sldId id="376" r:id="rId66"/>
    <p:sldId id="377" r:id="rId67"/>
    <p:sldId id="400" r:id="rId68"/>
    <p:sldId id="401" r:id="rId69"/>
    <p:sldId id="405" r:id="rId70"/>
    <p:sldId id="402" r:id="rId71"/>
    <p:sldId id="306" r:id="rId72"/>
    <p:sldId id="330" r:id="rId73"/>
    <p:sldId id="431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BF7B834-DB95-4E41-BE5A-822881CD7D41}">
          <p14:sldIdLst>
            <p14:sldId id="257"/>
            <p14:sldId id="258"/>
            <p14:sldId id="393"/>
            <p14:sldId id="432"/>
            <p14:sldId id="327"/>
            <p14:sldId id="349"/>
            <p14:sldId id="353"/>
            <p14:sldId id="355"/>
            <p14:sldId id="408"/>
            <p14:sldId id="407"/>
            <p14:sldId id="416"/>
            <p14:sldId id="409"/>
            <p14:sldId id="410"/>
            <p14:sldId id="411"/>
            <p14:sldId id="412"/>
            <p14:sldId id="413"/>
            <p14:sldId id="415"/>
            <p14:sldId id="418"/>
            <p14:sldId id="419"/>
            <p14:sldId id="429"/>
            <p14:sldId id="338"/>
            <p14:sldId id="276"/>
            <p14:sldId id="423"/>
            <p14:sldId id="281"/>
            <p14:sldId id="351"/>
            <p14:sldId id="392"/>
            <p14:sldId id="395"/>
            <p14:sldId id="396"/>
            <p14:sldId id="356"/>
            <p14:sldId id="397"/>
            <p14:sldId id="388"/>
            <p14:sldId id="358"/>
            <p14:sldId id="427"/>
            <p14:sldId id="323"/>
            <p14:sldId id="334"/>
            <p14:sldId id="342"/>
            <p14:sldId id="383"/>
            <p14:sldId id="359"/>
            <p14:sldId id="360"/>
            <p14:sldId id="361"/>
            <p14:sldId id="362"/>
            <p14:sldId id="302"/>
            <p14:sldId id="384"/>
            <p14:sldId id="364"/>
            <p14:sldId id="398"/>
            <p14:sldId id="428"/>
            <p14:sldId id="365"/>
            <p14:sldId id="366"/>
            <p14:sldId id="394"/>
            <p14:sldId id="430"/>
            <p14:sldId id="421"/>
            <p14:sldId id="422"/>
            <p14:sldId id="368"/>
            <p14:sldId id="369"/>
            <p14:sldId id="420"/>
            <p14:sldId id="370"/>
            <p14:sldId id="371"/>
            <p14:sldId id="372"/>
            <p14:sldId id="389"/>
            <p14:sldId id="373"/>
            <p14:sldId id="385"/>
            <p14:sldId id="406"/>
            <p14:sldId id="374"/>
            <p14:sldId id="376"/>
            <p14:sldId id="377"/>
            <p14:sldId id="400"/>
            <p14:sldId id="401"/>
            <p14:sldId id="405"/>
            <p14:sldId id="402"/>
            <p14:sldId id="306"/>
            <p14:sldId id="330"/>
            <p14:sldId id="4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B94EF0-F8BE-04CD-DF2E-9020D7FA90CF}" name="Clara Brannath" initials="CB" userId="9dd4853cbc07493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ziska Scholl" initials="FS" lastIdx="1" clrIdx="0">
    <p:extLst>
      <p:ext uri="{19B8F6BF-5375-455C-9EA6-DF929625EA0E}">
        <p15:presenceInfo xmlns:p15="http://schemas.microsoft.com/office/powerpoint/2012/main" userId="Franziska Scho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797"/>
    <a:srgbClr val="DB75FF"/>
    <a:srgbClr val="F8DAFE"/>
    <a:srgbClr val="FEECFB"/>
    <a:srgbClr val="FCE1CC"/>
    <a:srgbClr val="F2E5FF"/>
    <a:srgbClr val="EEA7FF"/>
    <a:srgbClr val="EA93FF"/>
    <a:srgbClr val="F9B1F7"/>
    <a:srgbClr val="FA7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4" autoAdjust="0"/>
    <p:restoredTop sz="95853" autoAdjust="0"/>
  </p:normalViewPr>
  <p:slideViewPr>
    <p:cSldViewPr snapToGrid="0">
      <p:cViewPr varScale="1">
        <p:scale>
          <a:sx n="108" d="100"/>
          <a:sy n="108" d="100"/>
        </p:scale>
        <p:origin x="4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81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svg"/><Relationship Id="rId1" Type="http://schemas.openxmlformats.org/officeDocument/2006/relationships/image" Target="../media/image6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svg"/><Relationship Id="rId1" Type="http://schemas.openxmlformats.org/officeDocument/2006/relationships/image" Target="../media/image6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svg"/><Relationship Id="rId1" Type="http://schemas.openxmlformats.org/officeDocument/2006/relationships/image" Target="../media/image76.png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62E18D-CA18-41EF-9FE5-2F640F7447D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471DFD02-654E-40EA-972E-A9A7265305D7}">
      <dgm:prSet/>
      <dgm:spPr/>
      <dgm:t>
        <a:bodyPr/>
        <a:lstStyle/>
        <a:p>
          <a:r>
            <a:rPr lang="de-DE" dirty="0"/>
            <a:t>Angesiedelt in der Math.-Nat.-Fak.</a:t>
          </a:r>
          <a:endParaRPr lang="en-US" dirty="0"/>
        </a:p>
      </dgm:t>
    </dgm:pt>
    <dgm:pt modelId="{8F9967DC-06B2-4447-8450-AD72605D45F0}" type="parTrans" cxnId="{A02EF80D-8D3D-4F00-9CE1-AC9246F8A352}">
      <dgm:prSet/>
      <dgm:spPr/>
      <dgm:t>
        <a:bodyPr/>
        <a:lstStyle/>
        <a:p>
          <a:endParaRPr lang="en-US"/>
        </a:p>
      </dgm:t>
    </dgm:pt>
    <dgm:pt modelId="{FF1BFE28-706B-4049-89E6-0D392D6C453F}" type="sibTrans" cxnId="{A02EF80D-8D3D-4F00-9CE1-AC9246F8A352}">
      <dgm:prSet/>
      <dgm:spPr/>
      <dgm:t>
        <a:bodyPr/>
        <a:lstStyle/>
        <a:p>
          <a:endParaRPr lang="en-US"/>
        </a:p>
      </dgm:t>
    </dgm:pt>
    <dgm:pt modelId="{EA019225-CD70-4E57-BDCA-759D9D6FC10F}">
      <dgm:prSet/>
      <dgm:spPr/>
      <dgm:t>
        <a:bodyPr/>
        <a:lstStyle/>
        <a:p>
          <a:r>
            <a:rPr lang="de-DE" b="0"/>
            <a:t>Institut für Experimentelle Psychologie</a:t>
          </a:r>
          <a:endParaRPr lang="en-US" b="0"/>
        </a:p>
      </dgm:t>
    </dgm:pt>
    <dgm:pt modelId="{BEB9C6B0-581A-4CA9-B047-594A1648C8C8}" type="parTrans" cxnId="{5598567E-4F0F-4151-9540-2D8F2CA52215}">
      <dgm:prSet/>
      <dgm:spPr/>
      <dgm:t>
        <a:bodyPr/>
        <a:lstStyle/>
        <a:p>
          <a:endParaRPr lang="en-US"/>
        </a:p>
      </dgm:t>
    </dgm:pt>
    <dgm:pt modelId="{AB63B7EE-FE45-4F2D-975C-9EA0B96A6FD9}" type="sibTrans" cxnId="{5598567E-4F0F-4151-9540-2D8F2CA52215}">
      <dgm:prSet/>
      <dgm:spPr/>
      <dgm:t>
        <a:bodyPr/>
        <a:lstStyle/>
        <a:p>
          <a:endParaRPr lang="en-US"/>
        </a:p>
      </dgm:t>
    </dgm:pt>
    <dgm:pt modelId="{7EFBBBA4-9A69-4ED6-A8CD-FE8E0806DDF0}" type="pres">
      <dgm:prSet presAssocID="{1F62E18D-CA18-41EF-9FE5-2F640F7447DB}" presName="root" presStyleCnt="0">
        <dgm:presLayoutVars>
          <dgm:dir/>
          <dgm:resizeHandles val="exact"/>
        </dgm:presLayoutVars>
      </dgm:prSet>
      <dgm:spPr/>
    </dgm:pt>
    <dgm:pt modelId="{5B4E2A48-C104-4473-AABE-E480FACFE36B}" type="pres">
      <dgm:prSet presAssocID="{471DFD02-654E-40EA-972E-A9A7265305D7}" presName="compNode" presStyleCnt="0"/>
      <dgm:spPr/>
    </dgm:pt>
    <dgm:pt modelId="{6AE27CD4-8933-40B5-891B-003AAAD110CE}" type="pres">
      <dgm:prSet presAssocID="{471DFD02-654E-40EA-972E-A9A7265305D7}" presName="iconRect" presStyleLbl="node1" presStyleIdx="0" presStyleCnt="2" custLinFactX="100000" custLinFactNeighborX="150864" custLinFactNeighborY="-1405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bschlusshut Silhouette"/>
        </a:ext>
      </dgm:extLst>
    </dgm:pt>
    <dgm:pt modelId="{170E4EBB-D121-4EFC-8719-0FBEA35AB0C5}" type="pres">
      <dgm:prSet presAssocID="{471DFD02-654E-40EA-972E-A9A7265305D7}" presName="spaceRect" presStyleCnt="0"/>
      <dgm:spPr/>
    </dgm:pt>
    <dgm:pt modelId="{2B2A9C01-655A-47CE-858A-ADE015B25A74}" type="pres">
      <dgm:prSet presAssocID="{471DFD02-654E-40EA-972E-A9A7265305D7}" presName="textRect" presStyleLbl="revTx" presStyleIdx="0" presStyleCnt="2" custLinFactX="19182" custLinFactNeighborX="100000" custLinFactNeighborY="-22110">
        <dgm:presLayoutVars>
          <dgm:chMax val="1"/>
          <dgm:chPref val="1"/>
        </dgm:presLayoutVars>
      </dgm:prSet>
      <dgm:spPr/>
    </dgm:pt>
    <dgm:pt modelId="{7F9090CB-788C-4C77-9E1E-1E5B9EB512A3}" type="pres">
      <dgm:prSet presAssocID="{FF1BFE28-706B-4049-89E6-0D392D6C453F}" presName="sibTrans" presStyleCnt="0"/>
      <dgm:spPr/>
    </dgm:pt>
    <dgm:pt modelId="{9C4DB6F0-6833-4CDD-A8A5-9D0FF57768F0}" type="pres">
      <dgm:prSet presAssocID="{EA019225-CD70-4E57-BDCA-759D9D6FC10F}" presName="compNode" presStyleCnt="0"/>
      <dgm:spPr/>
    </dgm:pt>
    <dgm:pt modelId="{DE4444DE-7303-4160-A8DD-AFE358659063}" type="pres">
      <dgm:prSet presAssocID="{EA019225-CD70-4E57-BDCA-759D9D6FC10F}" presName="iconRect" presStyleLbl="node1" presStyleIdx="1" presStyleCnt="2" custLinFactX="-100000" custLinFactNeighborX="-144704" custLinFactNeighborY="-1405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iechischer Tempel Silhouette"/>
        </a:ext>
      </dgm:extLst>
    </dgm:pt>
    <dgm:pt modelId="{E24AEA2E-E7CA-4359-95D9-FE9AA03CE97B}" type="pres">
      <dgm:prSet presAssocID="{EA019225-CD70-4E57-BDCA-759D9D6FC10F}" presName="spaceRect" presStyleCnt="0"/>
      <dgm:spPr/>
    </dgm:pt>
    <dgm:pt modelId="{8C07B7A4-D479-44DC-ABC1-A494C90BE0DE}" type="pres">
      <dgm:prSet presAssocID="{EA019225-CD70-4E57-BDCA-759D9D6FC10F}" presName="textRect" presStyleLbl="revTx" presStyleIdx="1" presStyleCnt="2" custScaleX="110871" custLinFactX="-13281" custLinFactNeighborX="-100000" custLinFactNeighborY="-31362">
        <dgm:presLayoutVars>
          <dgm:chMax val="1"/>
          <dgm:chPref val="1"/>
        </dgm:presLayoutVars>
      </dgm:prSet>
      <dgm:spPr/>
    </dgm:pt>
  </dgm:ptLst>
  <dgm:cxnLst>
    <dgm:cxn modelId="{A02EF80D-8D3D-4F00-9CE1-AC9246F8A352}" srcId="{1F62E18D-CA18-41EF-9FE5-2F640F7447DB}" destId="{471DFD02-654E-40EA-972E-A9A7265305D7}" srcOrd="0" destOrd="0" parTransId="{8F9967DC-06B2-4447-8450-AD72605D45F0}" sibTransId="{FF1BFE28-706B-4049-89E6-0D392D6C453F}"/>
    <dgm:cxn modelId="{5598567E-4F0F-4151-9540-2D8F2CA52215}" srcId="{1F62E18D-CA18-41EF-9FE5-2F640F7447DB}" destId="{EA019225-CD70-4E57-BDCA-759D9D6FC10F}" srcOrd="1" destOrd="0" parTransId="{BEB9C6B0-581A-4CA9-B047-594A1648C8C8}" sibTransId="{AB63B7EE-FE45-4F2D-975C-9EA0B96A6FD9}"/>
    <dgm:cxn modelId="{F5AD9990-8066-462D-BA8C-15058B484829}" type="presOf" srcId="{1F62E18D-CA18-41EF-9FE5-2F640F7447DB}" destId="{7EFBBBA4-9A69-4ED6-A8CD-FE8E0806DDF0}" srcOrd="0" destOrd="0" presId="urn:microsoft.com/office/officeart/2018/2/layout/IconLabelList"/>
    <dgm:cxn modelId="{87F4239D-21C5-443E-9491-3494592B39CD}" type="presOf" srcId="{471DFD02-654E-40EA-972E-A9A7265305D7}" destId="{2B2A9C01-655A-47CE-858A-ADE015B25A74}" srcOrd="0" destOrd="0" presId="urn:microsoft.com/office/officeart/2018/2/layout/IconLabelList"/>
    <dgm:cxn modelId="{090BDCB3-4310-4D71-9CF2-720271D6B54F}" type="presOf" srcId="{EA019225-CD70-4E57-BDCA-759D9D6FC10F}" destId="{8C07B7A4-D479-44DC-ABC1-A494C90BE0DE}" srcOrd="0" destOrd="0" presId="urn:microsoft.com/office/officeart/2018/2/layout/IconLabelList"/>
    <dgm:cxn modelId="{8E414B44-06B1-4856-918E-413CD89D394C}" type="presParOf" srcId="{7EFBBBA4-9A69-4ED6-A8CD-FE8E0806DDF0}" destId="{5B4E2A48-C104-4473-AABE-E480FACFE36B}" srcOrd="0" destOrd="0" presId="urn:microsoft.com/office/officeart/2018/2/layout/IconLabelList"/>
    <dgm:cxn modelId="{7A694742-12ED-4BAB-BC43-673907596F1B}" type="presParOf" srcId="{5B4E2A48-C104-4473-AABE-E480FACFE36B}" destId="{6AE27CD4-8933-40B5-891B-003AAAD110CE}" srcOrd="0" destOrd="0" presId="urn:microsoft.com/office/officeart/2018/2/layout/IconLabelList"/>
    <dgm:cxn modelId="{328667B3-6F63-480E-8FAA-6E8ED5262A3D}" type="presParOf" srcId="{5B4E2A48-C104-4473-AABE-E480FACFE36B}" destId="{170E4EBB-D121-4EFC-8719-0FBEA35AB0C5}" srcOrd="1" destOrd="0" presId="urn:microsoft.com/office/officeart/2018/2/layout/IconLabelList"/>
    <dgm:cxn modelId="{6AD0006E-2BCC-427E-9787-157807530AE7}" type="presParOf" srcId="{5B4E2A48-C104-4473-AABE-E480FACFE36B}" destId="{2B2A9C01-655A-47CE-858A-ADE015B25A74}" srcOrd="2" destOrd="0" presId="urn:microsoft.com/office/officeart/2018/2/layout/IconLabelList"/>
    <dgm:cxn modelId="{28B9C6F0-23F3-4EDF-A3F8-28FCAA33E859}" type="presParOf" srcId="{7EFBBBA4-9A69-4ED6-A8CD-FE8E0806DDF0}" destId="{7F9090CB-788C-4C77-9E1E-1E5B9EB512A3}" srcOrd="1" destOrd="0" presId="urn:microsoft.com/office/officeart/2018/2/layout/IconLabelList"/>
    <dgm:cxn modelId="{6F05A4CF-C7DC-474B-B56C-B4EA2490EACB}" type="presParOf" srcId="{7EFBBBA4-9A69-4ED6-A8CD-FE8E0806DDF0}" destId="{9C4DB6F0-6833-4CDD-A8A5-9D0FF57768F0}" srcOrd="2" destOrd="0" presId="urn:microsoft.com/office/officeart/2018/2/layout/IconLabelList"/>
    <dgm:cxn modelId="{6EB530F7-13F1-4D41-A9D2-DA1A14A86906}" type="presParOf" srcId="{9C4DB6F0-6833-4CDD-A8A5-9D0FF57768F0}" destId="{DE4444DE-7303-4160-A8DD-AFE358659063}" srcOrd="0" destOrd="0" presId="urn:microsoft.com/office/officeart/2018/2/layout/IconLabelList"/>
    <dgm:cxn modelId="{5B2FC058-E301-4010-83C0-4E8C3FD992D4}" type="presParOf" srcId="{9C4DB6F0-6833-4CDD-A8A5-9D0FF57768F0}" destId="{E24AEA2E-E7CA-4359-95D9-FE9AA03CE97B}" srcOrd="1" destOrd="0" presId="urn:microsoft.com/office/officeart/2018/2/layout/IconLabelList"/>
    <dgm:cxn modelId="{779B3691-E358-4A3A-AB74-0FC88699BA68}" type="presParOf" srcId="{9C4DB6F0-6833-4CDD-A8A5-9D0FF57768F0}" destId="{8C07B7A4-D479-44DC-ABC1-A494C90BE0D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618CF8-9B7C-4C26-B249-AD29D535F65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58BD2D-9D73-491F-86F2-A82DE99195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Regelstudienzeit: 6 Semester</a:t>
          </a:r>
        </a:p>
      </dgm:t>
    </dgm:pt>
    <dgm:pt modelId="{E7B9BFDE-0986-4739-BEDD-6D13122AEA43}" type="parTrans" cxnId="{DB1DAC42-1A73-4C45-9D43-5CD5091F3136}">
      <dgm:prSet/>
      <dgm:spPr/>
      <dgm:t>
        <a:bodyPr/>
        <a:lstStyle/>
        <a:p>
          <a:endParaRPr lang="en-US"/>
        </a:p>
      </dgm:t>
    </dgm:pt>
    <dgm:pt modelId="{7D4EF793-926D-404F-972E-583719ABE2A5}" type="sibTrans" cxnId="{DB1DAC42-1A73-4C45-9D43-5CD5091F3136}">
      <dgm:prSet/>
      <dgm:spPr/>
      <dgm:t>
        <a:bodyPr/>
        <a:lstStyle/>
        <a:p>
          <a:endParaRPr lang="en-US"/>
        </a:p>
      </dgm:t>
    </dgm:pt>
    <dgm:pt modelId="{40D26D60-2094-4B53-A60E-162AFF413F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“</a:t>
          </a:r>
          <a:r>
            <a:rPr lang="de-DE"/>
            <a:t>berufsqualifizierend</a:t>
          </a:r>
          <a:r>
            <a:rPr lang="en-US"/>
            <a:t>”</a:t>
          </a:r>
        </a:p>
      </dgm:t>
    </dgm:pt>
    <dgm:pt modelId="{695A14DA-F81B-40F0-AFB8-B3ECB1E426FD}" type="parTrans" cxnId="{3EAD6E91-E842-44BC-AEF4-92DEB7C5DD0D}">
      <dgm:prSet/>
      <dgm:spPr/>
      <dgm:t>
        <a:bodyPr/>
        <a:lstStyle/>
        <a:p>
          <a:endParaRPr lang="en-US"/>
        </a:p>
      </dgm:t>
    </dgm:pt>
    <dgm:pt modelId="{FA0EAD76-630A-4EFE-AD76-C2C844C73FD4}" type="sibTrans" cxnId="{3EAD6E91-E842-44BC-AEF4-92DEB7C5DD0D}">
      <dgm:prSet/>
      <dgm:spPr/>
      <dgm:t>
        <a:bodyPr/>
        <a:lstStyle/>
        <a:p>
          <a:endParaRPr lang="en-US"/>
        </a:p>
      </dgm:t>
    </dgm:pt>
    <dgm:pt modelId="{F7A0C6AC-961A-4B77-ABB4-C33BADF08E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Zugangsberechtigung zum Studium Psychologie M.Sc</a:t>
          </a:r>
        </a:p>
      </dgm:t>
    </dgm:pt>
    <dgm:pt modelId="{C76BE3DE-FD4C-45B2-A94C-EC224A3DDC52}" type="parTrans" cxnId="{5E442E76-CA23-4C08-A72E-774EBC0AC511}">
      <dgm:prSet/>
      <dgm:spPr/>
      <dgm:t>
        <a:bodyPr/>
        <a:lstStyle/>
        <a:p>
          <a:endParaRPr lang="en-US"/>
        </a:p>
      </dgm:t>
    </dgm:pt>
    <dgm:pt modelId="{5FE1EDBD-3C39-4882-8B9A-791B7A5F015B}" type="sibTrans" cxnId="{5E442E76-CA23-4C08-A72E-774EBC0AC511}">
      <dgm:prSet/>
      <dgm:spPr/>
      <dgm:t>
        <a:bodyPr/>
        <a:lstStyle/>
        <a:p>
          <a:endParaRPr lang="en-US"/>
        </a:p>
      </dgm:t>
    </dgm:pt>
    <dgm:pt modelId="{728A1BBC-3390-43C7-A0A8-7119F60B3F05}" type="pres">
      <dgm:prSet presAssocID="{69618CF8-9B7C-4C26-B249-AD29D535F650}" presName="root" presStyleCnt="0">
        <dgm:presLayoutVars>
          <dgm:dir/>
          <dgm:resizeHandles val="exact"/>
        </dgm:presLayoutVars>
      </dgm:prSet>
      <dgm:spPr/>
    </dgm:pt>
    <dgm:pt modelId="{420D6FA5-D73D-470A-91AA-67D18E4A95C7}" type="pres">
      <dgm:prSet presAssocID="{D458BD2D-9D73-491F-86F2-A82DE9919529}" presName="compNode" presStyleCnt="0"/>
      <dgm:spPr/>
    </dgm:pt>
    <dgm:pt modelId="{A184A40A-81D0-4AC5-9F36-DEFF0142C246}" type="pres">
      <dgm:prSet presAssocID="{D458BD2D-9D73-491F-86F2-A82DE9919529}" presName="bgRect" presStyleLbl="bgShp" presStyleIdx="0" presStyleCnt="3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</dgm:spPr>
    </dgm:pt>
    <dgm:pt modelId="{A445E291-7A97-4DF5-8D8F-EA15D018D547}" type="pres">
      <dgm:prSet presAssocID="{D458BD2D-9D73-491F-86F2-A82DE991952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ücher Silhouette"/>
        </a:ext>
      </dgm:extLst>
    </dgm:pt>
    <dgm:pt modelId="{DF287D88-EE1A-495A-B72F-610B5BF4760E}" type="pres">
      <dgm:prSet presAssocID="{D458BD2D-9D73-491F-86F2-A82DE9919529}" presName="spaceRect" presStyleCnt="0"/>
      <dgm:spPr/>
    </dgm:pt>
    <dgm:pt modelId="{7388A34F-BEB9-4643-9A49-33191E33A2F3}" type="pres">
      <dgm:prSet presAssocID="{D458BD2D-9D73-491F-86F2-A82DE9919529}" presName="parTx" presStyleLbl="revTx" presStyleIdx="0" presStyleCnt="3">
        <dgm:presLayoutVars>
          <dgm:chMax val="0"/>
          <dgm:chPref val="0"/>
        </dgm:presLayoutVars>
      </dgm:prSet>
      <dgm:spPr/>
    </dgm:pt>
    <dgm:pt modelId="{3A70263E-BAA0-4F56-A4ED-3BC5154E10E5}" type="pres">
      <dgm:prSet presAssocID="{7D4EF793-926D-404F-972E-583719ABE2A5}" presName="sibTrans" presStyleCnt="0"/>
      <dgm:spPr/>
    </dgm:pt>
    <dgm:pt modelId="{C92165C8-067D-46DB-B531-2956328587E3}" type="pres">
      <dgm:prSet presAssocID="{40D26D60-2094-4B53-A60E-162AFF413F15}" presName="compNode" presStyleCnt="0"/>
      <dgm:spPr/>
    </dgm:pt>
    <dgm:pt modelId="{9A058659-F211-4279-A492-57303C9F2615}" type="pres">
      <dgm:prSet presAssocID="{40D26D60-2094-4B53-A60E-162AFF413F15}" presName="bgRect" presStyleLbl="bgShp" presStyleIdx="1" presStyleCnt="3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</dgm:spPr>
    </dgm:pt>
    <dgm:pt modelId="{F78BF1A1-080C-47AF-B9D9-0FAF703792B4}" type="pres">
      <dgm:prSet presAssocID="{40D26D60-2094-4B53-A60E-162AFF413F1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ktenkoffer Silhouette"/>
        </a:ext>
      </dgm:extLst>
    </dgm:pt>
    <dgm:pt modelId="{6DD16721-2809-4BBE-B395-9E0D9729EC0A}" type="pres">
      <dgm:prSet presAssocID="{40D26D60-2094-4B53-A60E-162AFF413F15}" presName="spaceRect" presStyleCnt="0"/>
      <dgm:spPr/>
    </dgm:pt>
    <dgm:pt modelId="{00B8E408-7CC2-4F59-80D4-F70E6CB1A1AE}" type="pres">
      <dgm:prSet presAssocID="{40D26D60-2094-4B53-A60E-162AFF413F15}" presName="parTx" presStyleLbl="revTx" presStyleIdx="1" presStyleCnt="3">
        <dgm:presLayoutVars>
          <dgm:chMax val="0"/>
          <dgm:chPref val="0"/>
        </dgm:presLayoutVars>
      </dgm:prSet>
      <dgm:spPr/>
    </dgm:pt>
    <dgm:pt modelId="{6CE0F73D-BF4B-4BDF-8138-3F86A3407E7D}" type="pres">
      <dgm:prSet presAssocID="{FA0EAD76-630A-4EFE-AD76-C2C844C73FD4}" presName="sibTrans" presStyleCnt="0"/>
      <dgm:spPr/>
    </dgm:pt>
    <dgm:pt modelId="{915C496A-87CB-4CD6-A666-09471ADA75C2}" type="pres">
      <dgm:prSet presAssocID="{F7A0C6AC-961A-4B77-ABB4-C33BADF08EEA}" presName="compNode" presStyleCnt="0"/>
      <dgm:spPr/>
    </dgm:pt>
    <dgm:pt modelId="{BA0EAE9C-12C6-4DE9-8FCF-0CE278A08129}" type="pres">
      <dgm:prSet presAssocID="{F7A0C6AC-961A-4B77-ABB4-C33BADF08EEA}" presName="bgRect" presStyleLbl="bgShp" presStyleIdx="2" presStyleCnt="3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</dgm:spPr>
    </dgm:pt>
    <dgm:pt modelId="{0817FEDA-E7D9-4EFF-8988-E731972EEEB5}" type="pres">
      <dgm:prSet presAssocID="{F7A0C6AC-961A-4B77-ABB4-C33BADF08EEA}" presName="iconRect" presStyleLbl="node1" presStyleIdx="2" presStyleCnt="3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697625C-FB5A-4D3A-9D0C-F34681639141}" type="pres">
      <dgm:prSet presAssocID="{F7A0C6AC-961A-4B77-ABB4-C33BADF08EEA}" presName="spaceRect" presStyleCnt="0"/>
      <dgm:spPr/>
    </dgm:pt>
    <dgm:pt modelId="{05372E9B-2923-484B-812A-397CDD741113}" type="pres">
      <dgm:prSet presAssocID="{F7A0C6AC-961A-4B77-ABB4-C33BADF08EE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B1DAC42-1A73-4C45-9D43-5CD5091F3136}" srcId="{69618CF8-9B7C-4C26-B249-AD29D535F650}" destId="{D458BD2D-9D73-491F-86F2-A82DE9919529}" srcOrd="0" destOrd="0" parTransId="{E7B9BFDE-0986-4739-BEDD-6D13122AEA43}" sibTransId="{7D4EF793-926D-404F-972E-583719ABE2A5}"/>
    <dgm:cxn modelId="{21659357-17F6-4AA3-9D27-109D32883BAD}" type="presOf" srcId="{F7A0C6AC-961A-4B77-ABB4-C33BADF08EEA}" destId="{05372E9B-2923-484B-812A-397CDD741113}" srcOrd="0" destOrd="0" presId="urn:microsoft.com/office/officeart/2018/2/layout/IconVerticalSolidList"/>
    <dgm:cxn modelId="{5E442E76-CA23-4C08-A72E-774EBC0AC511}" srcId="{69618CF8-9B7C-4C26-B249-AD29D535F650}" destId="{F7A0C6AC-961A-4B77-ABB4-C33BADF08EEA}" srcOrd="2" destOrd="0" parTransId="{C76BE3DE-FD4C-45B2-A94C-EC224A3DDC52}" sibTransId="{5FE1EDBD-3C39-4882-8B9A-791B7A5F015B}"/>
    <dgm:cxn modelId="{3EAD6E91-E842-44BC-AEF4-92DEB7C5DD0D}" srcId="{69618CF8-9B7C-4C26-B249-AD29D535F650}" destId="{40D26D60-2094-4B53-A60E-162AFF413F15}" srcOrd="1" destOrd="0" parTransId="{695A14DA-F81B-40F0-AFB8-B3ECB1E426FD}" sibTransId="{FA0EAD76-630A-4EFE-AD76-C2C844C73FD4}"/>
    <dgm:cxn modelId="{1B8996D2-4020-450C-A8FE-C0BCA7DBC34F}" type="presOf" srcId="{D458BD2D-9D73-491F-86F2-A82DE9919529}" destId="{7388A34F-BEB9-4643-9A49-33191E33A2F3}" srcOrd="0" destOrd="0" presId="urn:microsoft.com/office/officeart/2018/2/layout/IconVerticalSolidList"/>
    <dgm:cxn modelId="{3BA3F4DE-9D6F-4FF0-8285-EF16BE1BF8C1}" type="presOf" srcId="{40D26D60-2094-4B53-A60E-162AFF413F15}" destId="{00B8E408-7CC2-4F59-80D4-F70E6CB1A1AE}" srcOrd="0" destOrd="0" presId="urn:microsoft.com/office/officeart/2018/2/layout/IconVerticalSolidList"/>
    <dgm:cxn modelId="{2ABAE2F0-DD7F-48E1-A70E-81D4075E9D11}" type="presOf" srcId="{69618CF8-9B7C-4C26-B249-AD29D535F650}" destId="{728A1BBC-3390-43C7-A0A8-7119F60B3F05}" srcOrd="0" destOrd="0" presId="urn:microsoft.com/office/officeart/2018/2/layout/IconVerticalSolidList"/>
    <dgm:cxn modelId="{86A52F63-6B16-49AF-AC25-B61D23C9666B}" type="presParOf" srcId="{728A1BBC-3390-43C7-A0A8-7119F60B3F05}" destId="{420D6FA5-D73D-470A-91AA-67D18E4A95C7}" srcOrd="0" destOrd="0" presId="urn:microsoft.com/office/officeart/2018/2/layout/IconVerticalSolidList"/>
    <dgm:cxn modelId="{B2AABC25-1B1A-4C07-8FF7-BB029A0AE35E}" type="presParOf" srcId="{420D6FA5-D73D-470A-91AA-67D18E4A95C7}" destId="{A184A40A-81D0-4AC5-9F36-DEFF0142C246}" srcOrd="0" destOrd="0" presId="urn:microsoft.com/office/officeart/2018/2/layout/IconVerticalSolidList"/>
    <dgm:cxn modelId="{9E06CAF2-A6AB-4D75-9472-BA7477A1E343}" type="presParOf" srcId="{420D6FA5-D73D-470A-91AA-67D18E4A95C7}" destId="{A445E291-7A97-4DF5-8D8F-EA15D018D547}" srcOrd="1" destOrd="0" presId="urn:microsoft.com/office/officeart/2018/2/layout/IconVerticalSolidList"/>
    <dgm:cxn modelId="{28067223-1FD1-4F86-824B-BD20B467D544}" type="presParOf" srcId="{420D6FA5-D73D-470A-91AA-67D18E4A95C7}" destId="{DF287D88-EE1A-495A-B72F-610B5BF4760E}" srcOrd="2" destOrd="0" presId="urn:microsoft.com/office/officeart/2018/2/layout/IconVerticalSolidList"/>
    <dgm:cxn modelId="{5481F0FF-831A-476D-9F8A-0651AD0D65FC}" type="presParOf" srcId="{420D6FA5-D73D-470A-91AA-67D18E4A95C7}" destId="{7388A34F-BEB9-4643-9A49-33191E33A2F3}" srcOrd="3" destOrd="0" presId="urn:microsoft.com/office/officeart/2018/2/layout/IconVerticalSolidList"/>
    <dgm:cxn modelId="{B323E70A-0914-4B31-8C2F-062D9ECEF061}" type="presParOf" srcId="{728A1BBC-3390-43C7-A0A8-7119F60B3F05}" destId="{3A70263E-BAA0-4F56-A4ED-3BC5154E10E5}" srcOrd="1" destOrd="0" presId="urn:microsoft.com/office/officeart/2018/2/layout/IconVerticalSolidList"/>
    <dgm:cxn modelId="{08C37621-5262-4A5F-8DD7-329311E9A084}" type="presParOf" srcId="{728A1BBC-3390-43C7-A0A8-7119F60B3F05}" destId="{C92165C8-067D-46DB-B531-2956328587E3}" srcOrd="2" destOrd="0" presId="urn:microsoft.com/office/officeart/2018/2/layout/IconVerticalSolidList"/>
    <dgm:cxn modelId="{F6236860-0B7C-4EC4-86C3-689A4DB699E2}" type="presParOf" srcId="{C92165C8-067D-46DB-B531-2956328587E3}" destId="{9A058659-F211-4279-A492-57303C9F2615}" srcOrd="0" destOrd="0" presId="urn:microsoft.com/office/officeart/2018/2/layout/IconVerticalSolidList"/>
    <dgm:cxn modelId="{7518FF46-4AD4-45E0-A925-5D40D452C221}" type="presParOf" srcId="{C92165C8-067D-46DB-B531-2956328587E3}" destId="{F78BF1A1-080C-47AF-B9D9-0FAF703792B4}" srcOrd="1" destOrd="0" presId="urn:microsoft.com/office/officeart/2018/2/layout/IconVerticalSolidList"/>
    <dgm:cxn modelId="{18F3CE61-F9A2-42A7-BE2E-C8F69A2F23DB}" type="presParOf" srcId="{C92165C8-067D-46DB-B531-2956328587E3}" destId="{6DD16721-2809-4BBE-B395-9E0D9729EC0A}" srcOrd="2" destOrd="0" presId="urn:microsoft.com/office/officeart/2018/2/layout/IconVerticalSolidList"/>
    <dgm:cxn modelId="{E780CFAB-96F3-4114-94EB-DF4CDD33BE89}" type="presParOf" srcId="{C92165C8-067D-46DB-B531-2956328587E3}" destId="{00B8E408-7CC2-4F59-80D4-F70E6CB1A1AE}" srcOrd="3" destOrd="0" presId="urn:microsoft.com/office/officeart/2018/2/layout/IconVerticalSolidList"/>
    <dgm:cxn modelId="{FF31358E-F3C5-49A4-8B97-9CA698D0B11A}" type="presParOf" srcId="{728A1BBC-3390-43C7-A0A8-7119F60B3F05}" destId="{6CE0F73D-BF4B-4BDF-8138-3F86A3407E7D}" srcOrd="3" destOrd="0" presId="urn:microsoft.com/office/officeart/2018/2/layout/IconVerticalSolidList"/>
    <dgm:cxn modelId="{AD9B29CA-A36D-4BC6-A31E-46B6D5A756C8}" type="presParOf" srcId="{728A1BBC-3390-43C7-A0A8-7119F60B3F05}" destId="{915C496A-87CB-4CD6-A666-09471ADA75C2}" srcOrd="4" destOrd="0" presId="urn:microsoft.com/office/officeart/2018/2/layout/IconVerticalSolidList"/>
    <dgm:cxn modelId="{E8B482B6-AB17-41B5-9C06-CB7C945C7258}" type="presParOf" srcId="{915C496A-87CB-4CD6-A666-09471ADA75C2}" destId="{BA0EAE9C-12C6-4DE9-8FCF-0CE278A08129}" srcOrd="0" destOrd="0" presId="urn:microsoft.com/office/officeart/2018/2/layout/IconVerticalSolidList"/>
    <dgm:cxn modelId="{7BA76C64-5FF4-4055-A9BB-429E1E8796EC}" type="presParOf" srcId="{915C496A-87CB-4CD6-A666-09471ADA75C2}" destId="{0817FEDA-E7D9-4EFF-8988-E731972EEEB5}" srcOrd="1" destOrd="0" presId="urn:microsoft.com/office/officeart/2018/2/layout/IconVerticalSolidList"/>
    <dgm:cxn modelId="{B7147EA6-24CF-4782-927D-C8BCADAD6ABA}" type="presParOf" srcId="{915C496A-87CB-4CD6-A666-09471ADA75C2}" destId="{3697625C-FB5A-4D3A-9D0C-F34681639141}" srcOrd="2" destOrd="0" presId="urn:microsoft.com/office/officeart/2018/2/layout/IconVerticalSolidList"/>
    <dgm:cxn modelId="{165F131E-3334-4F81-B90A-56C43214DDEA}" type="presParOf" srcId="{915C496A-87CB-4CD6-A666-09471ADA75C2}" destId="{05372E9B-2923-484B-812A-397CDD74111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618CF8-9B7C-4C26-B249-AD29D535F65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58BD2D-9D73-491F-86F2-A82DE99195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Regelstudienzeit: 4 Semester</a:t>
          </a:r>
          <a:endParaRPr lang="en-US" dirty="0"/>
        </a:p>
      </dgm:t>
    </dgm:pt>
    <dgm:pt modelId="{E7B9BFDE-0986-4739-BEDD-6D13122AEA43}" type="parTrans" cxnId="{DB1DAC42-1A73-4C45-9D43-5CD5091F3136}">
      <dgm:prSet/>
      <dgm:spPr/>
      <dgm:t>
        <a:bodyPr/>
        <a:lstStyle/>
        <a:p>
          <a:endParaRPr lang="en-US"/>
        </a:p>
      </dgm:t>
    </dgm:pt>
    <dgm:pt modelId="{7D4EF793-926D-404F-972E-583719ABE2A5}" type="sibTrans" cxnId="{DB1DAC42-1A73-4C45-9D43-5CD5091F3136}">
      <dgm:prSet/>
      <dgm:spPr/>
      <dgm:t>
        <a:bodyPr/>
        <a:lstStyle/>
        <a:p>
          <a:endParaRPr lang="en-US"/>
        </a:p>
      </dgm:t>
    </dgm:pt>
    <dgm:pt modelId="{728A1BBC-3390-43C7-A0A8-7119F60B3F05}" type="pres">
      <dgm:prSet presAssocID="{69618CF8-9B7C-4C26-B249-AD29D535F650}" presName="root" presStyleCnt="0">
        <dgm:presLayoutVars>
          <dgm:dir/>
          <dgm:resizeHandles val="exact"/>
        </dgm:presLayoutVars>
      </dgm:prSet>
      <dgm:spPr/>
    </dgm:pt>
    <dgm:pt modelId="{420D6FA5-D73D-470A-91AA-67D18E4A95C7}" type="pres">
      <dgm:prSet presAssocID="{D458BD2D-9D73-491F-86F2-A82DE9919529}" presName="compNode" presStyleCnt="0"/>
      <dgm:spPr/>
    </dgm:pt>
    <dgm:pt modelId="{A184A40A-81D0-4AC5-9F36-DEFF0142C246}" type="pres">
      <dgm:prSet presAssocID="{D458BD2D-9D73-491F-86F2-A82DE9919529}" presName="bgRect" presStyleLbl="bgShp" presStyleIdx="0" presStyleCn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</dgm:spPr>
    </dgm:pt>
    <dgm:pt modelId="{A445E291-7A97-4DF5-8D8F-EA15D018D547}" type="pres">
      <dgm:prSet presAssocID="{D458BD2D-9D73-491F-86F2-A82DE9919529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ücher Silhouette"/>
        </a:ext>
      </dgm:extLst>
    </dgm:pt>
    <dgm:pt modelId="{DF287D88-EE1A-495A-B72F-610B5BF4760E}" type="pres">
      <dgm:prSet presAssocID="{D458BD2D-9D73-491F-86F2-A82DE9919529}" presName="spaceRect" presStyleCnt="0"/>
      <dgm:spPr/>
    </dgm:pt>
    <dgm:pt modelId="{7388A34F-BEB9-4643-9A49-33191E33A2F3}" type="pres">
      <dgm:prSet presAssocID="{D458BD2D-9D73-491F-86F2-A82DE9919529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DB1DAC42-1A73-4C45-9D43-5CD5091F3136}" srcId="{69618CF8-9B7C-4C26-B249-AD29D535F650}" destId="{D458BD2D-9D73-491F-86F2-A82DE9919529}" srcOrd="0" destOrd="0" parTransId="{E7B9BFDE-0986-4739-BEDD-6D13122AEA43}" sibTransId="{7D4EF793-926D-404F-972E-583719ABE2A5}"/>
    <dgm:cxn modelId="{1B8996D2-4020-450C-A8FE-C0BCA7DBC34F}" type="presOf" srcId="{D458BD2D-9D73-491F-86F2-A82DE9919529}" destId="{7388A34F-BEB9-4643-9A49-33191E33A2F3}" srcOrd="0" destOrd="0" presId="urn:microsoft.com/office/officeart/2018/2/layout/IconVerticalSolidList"/>
    <dgm:cxn modelId="{2ABAE2F0-DD7F-48E1-A70E-81D4075E9D11}" type="presOf" srcId="{69618CF8-9B7C-4C26-B249-AD29D535F650}" destId="{728A1BBC-3390-43C7-A0A8-7119F60B3F05}" srcOrd="0" destOrd="0" presId="urn:microsoft.com/office/officeart/2018/2/layout/IconVerticalSolidList"/>
    <dgm:cxn modelId="{86A52F63-6B16-49AF-AC25-B61D23C9666B}" type="presParOf" srcId="{728A1BBC-3390-43C7-A0A8-7119F60B3F05}" destId="{420D6FA5-D73D-470A-91AA-67D18E4A95C7}" srcOrd="0" destOrd="0" presId="urn:microsoft.com/office/officeart/2018/2/layout/IconVerticalSolidList"/>
    <dgm:cxn modelId="{B2AABC25-1B1A-4C07-8FF7-BB029A0AE35E}" type="presParOf" srcId="{420D6FA5-D73D-470A-91AA-67D18E4A95C7}" destId="{A184A40A-81D0-4AC5-9F36-DEFF0142C246}" srcOrd="0" destOrd="0" presId="urn:microsoft.com/office/officeart/2018/2/layout/IconVerticalSolidList"/>
    <dgm:cxn modelId="{9E06CAF2-A6AB-4D75-9472-BA7477A1E343}" type="presParOf" srcId="{420D6FA5-D73D-470A-91AA-67D18E4A95C7}" destId="{A445E291-7A97-4DF5-8D8F-EA15D018D547}" srcOrd="1" destOrd="0" presId="urn:microsoft.com/office/officeart/2018/2/layout/IconVerticalSolidList"/>
    <dgm:cxn modelId="{28067223-1FD1-4F86-824B-BD20B467D544}" type="presParOf" srcId="{420D6FA5-D73D-470A-91AA-67D18E4A95C7}" destId="{DF287D88-EE1A-495A-B72F-610B5BF4760E}" srcOrd="2" destOrd="0" presId="urn:microsoft.com/office/officeart/2018/2/layout/IconVerticalSolidList"/>
    <dgm:cxn modelId="{5481F0FF-831A-476D-9F8A-0651AD0D65FC}" type="presParOf" srcId="{420D6FA5-D73D-470A-91AA-67D18E4A95C7}" destId="{7388A34F-BEB9-4643-9A49-33191E33A2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EA9361-A459-4631-9E70-60D16626F30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38C2AA-4A1F-4ABF-A82B-87B587986D4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cap="none" dirty="0"/>
            <a:t>Vorsitz: Prof. Dr. Tobias </a:t>
          </a:r>
          <a:r>
            <a:rPr lang="de-DE" b="1" cap="none" dirty="0" err="1"/>
            <a:t>Kalenscher</a:t>
          </a:r>
          <a:r>
            <a:rPr lang="de-DE" cap="none" dirty="0"/>
            <a:t> </a:t>
          </a:r>
          <a:endParaRPr lang="en-US" cap="none" dirty="0"/>
        </a:p>
      </dgm:t>
    </dgm:pt>
    <dgm:pt modelId="{77605F66-0EA6-48FD-BB09-15271356E5C6}" type="parTrans" cxnId="{21FBAF95-3C9C-45B7-954E-07A7093DDEB0}">
      <dgm:prSet/>
      <dgm:spPr/>
      <dgm:t>
        <a:bodyPr/>
        <a:lstStyle/>
        <a:p>
          <a:endParaRPr lang="en-US"/>
        </a:p>
      </dgm:t>
    </dgm:pt>
    <dgm:pt modelId="{D623E2C4-49FD-4DA7-82C6-F9A79534246D}" type="sibTrans" cxnId="{21FBAF95-3C9C-45B7-954E-07A7093DDEB0}">
      <dgm:prSet/>
      <dgm:spPr/>
      <dgm:t>
        <a:bodyPr/>
        <a:lstStyle/>
        <a:p>
          <a:endParaRPr lang="en-US"/>
        </a:p>
      </dgm:t>
    </dgm:pt>
    <dgm:pt modelId="{D7F7FF23-E308-412B-A635-4587F91C781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cap="none" dirty="0"/>
            <a:t>+ Weitere Profs und Mittelbaumenschen</a:t>
          </a:r>
          <a:endParaRPr lang="en-US" cap="none" dirty="0"/>
        </a:p>
      </dgm:t>
    </dgm:pt>
    <dgm:pt modelId="{D4E9DB3C-185F-422E-B3F9-0A75889E7FDE}" type="parTrans" cxnId="{CAD5FEE0-428E-495F-92FA-970F68DF73C7}">
      <dgm:prSet/>
      <dgm:spPr/>
      <dgm:t>
        <a:bodyPr/>
        <a:lstStyle/>
        <a:p>
          <a:endParaRPr lang="en-US"/>
        </a:p>
      </dgm:t>
    </dgm:pt>
    <dgm:pt modelId="{A1DC1D9C-74B8-4A47-8A93-60EDACA84821}" type="sibTrans" cxnId="{CAD5FEE0-428E-495F-92FA-970F68DF73C7}">
      <dgm:prSet/>
      <dgm:spPr/>
      <dgm:t>
        <a:bodyPr/>
        <a:lstStyle/>
        <a:p>
          <a:endParaRPr lang="en-US"/>
        </a:p>
      </dgm:t>
    </dgm:pt>
    <dgm:pt modelId="{8E0ED263-B51E-46CD-BD3E-E6502BDEC83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b="1" cap="none" dirty="0"/>
            <a:t>+ Vertreter*innen der Studis</a:t>
          </a:r>
          <a:endParaRPr lang="en-US" cap="none" dirty="0"/>
        </a:p>
      </dgm:t>
    </dgm:pt>
    <dgm:pt modelId="{BF4F42E5-0FB9-485F-85CE-6C0993157F28}" type="parTrans" cxnId="{BD993E5D-FF10-4DDF-80D7-6304582ADC8F}">
      <dgm:prSet/>
      <dgm:spPr/>
      <dgm:t>
        <a:bodyPr/>
        <a:lstStyle/>
        <a:p>
          <a:endParaRPr lang="en-US"/>
        </a:p>
      </dgm:t>
    </dgm:pt>
    <dgm:pt modelId="{E9F49E44-8778-4DB6-A73E-4E2720FAA227}" type="sibTrans" cxnId="{BD993E5D-FF10-4DDF-80D7-6304582ADC8F}">
      <dgm:prSet/>
      <dgm:spPr/>
      <dgm:t>
        <a:bodyPr/>
        <a:lstStyle/>
        <a:p>
          <a:endParaRPr lang="en-US"/>
        </a:p>
      </dgm:t>
    </dgm:pt>
    <dgm:pt modelId="{EB14EF7B-CB71-47B9-ABF1-6266243F25EA}" type="pres">
      <dgm:prSet presAssocID="{F0EA9361-A459-4631-9E70-60D16626F303}" presName="root" presStyleCnt="0">
        <dgm:presLayoutVars>
          <dgm:dir/>
          <dgm:resizeHandles val="exact"/>
        </dgm:presLayoutVars>
      </dgm:prSet>
      <dgm:spPr/>
    </dgm:pt>
    <dgm:pt modelId="{BA315F90-7637-43B3-9561-402889BC480E}" type="pres">
      <dgm:prSet presAssocID="{1B38C2AA-4A1F-4ABF-A82B-87B587986D44}" presName="compNode" presStyleCnt="0"/>
      <dgm:spPr/>
    </dgm:pt>
    <dgm:pt modelId="{FDA445A5-D975-4119-A185-F46C8630C0AB}" type="pres">
      <dgm:prSet presAssocID="{1B38C2AA-4A1F-4ABF-A82B-87B587986D44}" presName="iconBgRect" presStyleLbl="bgShp" presStyleIdx="0" presStyleCnt="3"/>
      <dgm:spPr/>
    </dgm:pt>
    <dgm:pt modelId="{B7EBB70F-2A37-4A10-9F3E-046CD39EE0C0}" type="pres">
      <dgm:prSet presAssocID="{1B38C2AA-4A1F-4ABF-A82B-87B587986D4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zent"/>
        </a:ext>
      </dgm:extLst>
    </dgm:pt>
    <dgm:pt modelId="{C986E8F3-AA3B-4C3E-B2E9-D7ECAB788A32}" type="pres">
      <dgm:prSet presAssocID="{1B38C2AA-4A1F-4ABF-A82B-87B587986D44}" presName="spaceRect" presStyleCnt="0"/>
      <dgm:spPr/>
    </dgm:pt>
    <dgm:pt modelId="{EE484C7F-43C7-4494-B397-069736D5DAD5}" type="pres">
      <dgm:prSet presAssocID="{1B38C2AA-4A1F-4ABF-A82B-87B587986D44}" presName="textRect" presStyleLbl="revTx" presStyleIdx="0" presStyleCnt="3">
        <dgm:presLayoutVars>
          <dgm:chMax val="1"/>
          <dgm:chPref val="1"/>
        </dgm:presLayoutVars>
      </dgm:prSet>
      <dgm:spPr/>
    </dgm:pt>
    <dgm:pt modelId="{5D28DC88-82DE-45EA-9803-8ABC6A75AC9C}" type="pres">
      <dgm:prSet presAssocID="{D623E2C4-49FD-4DA7-82C6-F9A79534246D}" presName="sibTrans" presStyleCnt="0"/>
      <dgm:spPr/>
    </dgm:pt>
    <dgm:pt modelId="{E2B65634-5C06-4E02-B2FD-7E066B6DC61E}" type="pres">
      <dgm:prSet presAssocID="{D7F7FF23-E308-412B-A635-4587F91C7816}" presName="compNode" presStyleCnt="0"/>
      <dgm:spPr/>
    </dgm:pt>
    <dgm:pt modelId="{8C89C42F-E026-4EB5-AA0C-B635A7AFF739}" type="pres">
      <dgm:prSet presAssocID="{D7F7FF23-E308-412B-A635-4587F91C7816}" presName="iconBgRect" presStyleLbl="bgShp" presStyleIdx="1" presStyleCnt="3"/>
      <dgm:spPr/>
    </dgm:pt>
    <dgm:pt modelId="{358D44AF-A264-4893-A64E-2C37E91A0441}" type="pres">
      <dgm:prSet presAssocID="{D7F7FF23-E308-412B-A635-4587F91C781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hrer mit einfarbiger Füllung"/>
        </a:ext>
      </dgm:extLst>
    </dgm:pt>
    <dgm:pt modelId="{17F207F0-44FA-42AB-89C5-B6DBE352FB48}" type="pres">
      <dgm:prSet presAssocID="{D7F7FF23-E308-412B-A635-4587F91C7816}" presName="spaceRect" presStyleCnt="0"/>
      <dgm:spPr/>
    </dgm:pt>
    <dgm:pt modelId="{F8CED3ED-940E-4C71-8605-67DF988803BC}" type="pres">
      <dgm:prSet presAssocID="{D7F7FF23-E308-412B-A635-4587F91C7816}" presName="textRect" presStyleLbl="revTx" presStyleIdx="1" presStyleCnt="3">
        <dgm:presLayoutVars>
          <dgm:chMax val="1"/>
          <dgm:chPref val="1"/>
        </dgm:presLayoutVars>
      </dgm:prSet>
      <dgm:spPr/>
    </dgm:pt>
    <dgm:pt modelId="{A64D51E1-FCEF-4FC8-82AC-0E2476EDDD23}" type="pres">
      <dgm:prSet presAssocID="{A1DC1D9C-74B8-4A47-8A93-60EDACA84821}" presName="sibTrans" presStyleCnt="0"/>
      <dgm:spPr/>
    </dgm:pt>
    <dgm:pt modelId="{8F66B7BC-DD56-46DF-B38B-8345E602B5BD}" type="pres">
      <dgm:prSet presAssocID="{8E0ED263-B51E-46CD-BD3E-E6502BDEC833}" presName="compNode" presStyleCnt="0"/>
      <dgm:spPr/>
    </dgm:pt>
    <dgm:pt modelId="{C28EC7D0-33D5-460B-A3E3-9AD2C9ED3A98}" type="pres">
      <dgm:prSet presAssocID="{8E0ED263-B51E-46CD-BD3E-E6502BDEC833}" presName="iconBgRect" presStyleLbl="bgShp" presStyleIdx="2" presStyleCnt="3"/>
      <dgm:spPr/>
    </dgm:pt>
    <dgm:pt modelId="{74459CC0-0CEB-46D0-A06E-1B98984A6C96}" type="pres">
      <dgm:prSet presAssocID="{8E0ED263-B51E-46CD-BD3E-E6502BDEC83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bschlusshut mit einfarbiger Füllung"/>
        </a:ext>
      </dgm:extLst>
    </dgm:pt>
    <dgm:pt modelId="{3666BDB8-DC61-4BA5-BE5E-23326CDA54FD}" type="pres">
      <dgm:prSet presAssocID="{8E0ED263-B51E-46CD-BD3E-E6502BDEC833}" presName="spaceRect" presStyleCnt="0"/>
      <dgm:spPr/>
    </dgm:pt>
    <dgm:pt modelId="{C622CADD-9299-4E1F-B806-96424E0B8166}" type="pres">
      <dgm:prSet presAssocID="{8E0ED263-B51E-46CD-BD3E-E6502BDEC83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7D03E16-51E5-4554-8A42-36E9CB278CEA}" type="presOf" srcId="{1B38C2AA-4A1F-4ABF-A82B-87B587986D44}" destId="{EE484C7F-43C7-4494-B397-069736D5DAD5}" srcOrd="0" destOrd="0" presId="urn:microsoft.com/office/officeart/2018/5/layout/IconCircleLabelList"/>
    <dgm:cxn modelId="{33042C28-DFBD-4717-893A-058AD6E12CA5}" type="presOf" srcId="{8E0ED263-B51E-46CD-BD3E-E6502BDEC833}" destId="{C622CADD-9299-4E1F-B806-96424E0B8166}" srcOrd="0" destOrd="0" presId="urn:microsoft.com/office/officeart/2018/5/layout/IconCircleLabelList"/>
    <dgm:cxn modelId="{BD993E5D-FF10-4DDF-80D7-6304582ADC8F}" srcId="{F0EA9361-A459-4631-9E70-60D16626F303}" destId="{8E0ED263-B51E-46CD-BD3E-E6502BDEC833}" srcOrd="2" destOrd="0" parTransId="{BF4F42E5-0FB9-485F-85CE-6C0993157F28}" sibTransId="{E9F49E44-8778-4DB6-A73E-4E2720FAA227}"/>
    <dgm:cxn modelId="{21FBAF95-3C9C-45B7-954E-07A7093DDEB0}" srcId="{F0EA9361-A459-4631-9E70-60D16626F303}" destId="{1B38C2AA-4A1F-4ABF-A82B-87B587986D44}" srcOrd="0" destOrd="0" parTransId="{77605F66-0EA6-48FD-BB09-15271356E5C6}" sibTransId="{D623E2C4-49FD-4DA7-82C6-F9A79534246D}"/>
    <dgm:cxn modelId="{218589B3-099F-415B-90C1-FF8ABAA0D19E}" type="presOf" srcId="{D7F7FF23-E308-412B-A635-4587F91C7816}" destId="{F8CED3ED-940E-4C71-8605-67DF988803BC}" srcOrd="0" destOrd="0" presId="urn:microsoft.com/office/officeart/2018/5/layout/IconCircleLabelList"/>
    <dgm:cxn modelId="{8F667ACB-9A91-4F7E-802A-9570D96B39FB}" type="presOf" srcId="{F0EA9361-A459-4631-9E70-60D16626F303}" destId="{EB14EF7B-CB71-47B9-ABF1-6266243F25EA}" srcOrd="0" destOrd="0" presId="urn:microsoft.com/office/officeart/2018/5/layout/IconCircleLabelList"/>
    <dgm:cxn modelId="{CAD5FEE0-428E-495F-92FA-970F68DF73C7}" srcId="{F0EA9361-A459-4631-9E70-60D16626F303}" destId="{D7F7FF23-E308-412B-A635-4587F91C7816}" srcOrd="1" destOrd="0" parTransId="{D4E9DB3C-185F-422E-B3F9-0A75889E7FDE}" sibTransId="{A1DC1D9C-74B8-4A47-8A93-60EDACA84821}"/>
    <dgm:cxn modelId="{11D627B6-CEB4-4AEA-B73A-29AAABDE91F7}" type="presParOf" srcId="{EB14EF7B-CB71-47B9-ABF1-6266243F25EA}" destId="{BA315F90-7637-43B3-9561-402889BC480E}" srcOrd="0" destOrd="0" presId="urn:microsoft.com/office/officeart/2018/5/layout/IconCircleLabelList"/>
    <dgm:cxn modelId="{AA5AAE31-3256-4C80-B0A5-38F9FACA1B64}" type="presParOf" srcId="{BA315F90-7637-43B3-9561-402889BC480E}" destId="{FDA445A5-D975-4119-A185-F46C8630C0AB}" srcOrd="0" destOrd="0" presId="urn:microsoft.com/office/officeart/2018/5/layout/IconCircleLabelList"/>
    <dgm:cxn modelId="{A72D3D21-BEB6-4F54-9D85-ADB6FE10F7C2}" type="presParOf" srcId="{BA315F90-7637-43B3-9561-402889BC480E}" destId="{B7EBB70F-2A37-4A10-9F3E-046CD39EE0C0}" srcOrd="1" destOrd="0" presId="urn:microsoft.com/office/officeart/2018/5/layout/IconCircleLabelList"/>
    <dgm:cxn modelId="{C20AF32B-FE8E-4D6A-B996-9BD3C2A7EFB2}" type="presParOf" srcId="{BA315F90-7637-43B3-9561-402889BC480E}" destId="{C986E8F3-AA3B-4C3E-B2E9-D7ECAB788A32}" srcOrd="2" destOrd="0" presId="urn:microsoft.com/office/officeart/2018/5/layout/IconCircleLabelList"/>
    <dgm:cxn modelId="{9D7D8E04-34B9-40E7-9033-8ED7FDF2CF11}" type="presParOf" srcId="{BA315F90-7637-43B3-9561-402889BC480E}" destId="{EE484C7F-43C7-4494-B397-069736D5DAD5}" srcOrd="3" destOrd="0" presId="urn:microsoft.com/office/officeart/2018/5/layout/IconCircleLabelList"/>
    <dgm:cxn modelId="{97ED7591-8FC3-4D2E-92A2-B7079975FF1D}" type="presParOf" srcId="{EB14EF7B-CB71-47B9-ABF1-6266243F25EA}" destId="{5D28DC88-82DE-45EA-9803-8ABC6A75AC9C}" srcOrd="1" destOrd="0" presId="urn:microsoft.com/office/officeart/2018/5/layout/IconCircleLabelList"/>
    <dgm:cxn modelId="{25FF2283-A34B-4604-B8D9-BCD370EBA96F}" type="presParOf" srcId="{EB14EF7B-CB71-47B9-ABF1-6266243F25EA}" destId="{E2B65634-5C06-4E02-B2FD-7E066B6DC61E}" srcOrd="2" destOrd="0" presId="urn:microsoft.com/office/officeart/2018/5/layout/IconCircleLabelList"/>
    <dgm:cxn modelId="{96E3059F-BB42-40C7-B9B0-5D859AEA742E}" type="presParOf" srcId="{E2B65634-5C06-4E02-B2FD-7E066B6DC61E}" destId="{8C89C42F-E026-4EB5-AA0C-B635A7AFF739}" srcOrd="0" destOrd="0" presId="urn:microsoft.com/office/officeart/2018/5/layout/IconCircleLabelList"/>
    <dgm:cxn modelId="{F41380D3-7C3F-43BD-A8D0-8314FCA4B430}" type="presParOf" srcId="{E2B65634-5C06-4E02-B2FD-7E066B6DC61E}" destId="{358D44AF-A264-4893-A64E-2C37E91A0441}" srcOrd="1" destOrd="0" presId="urn:microsoft.com/office/officeart/2018/5/layout/IconCircleLabelList"/>
    <dgm:cxn modelId="{8FD93E75-B29B-4FD7-A56F-516DB35CCA54}" type="presParOf" srcId="{E2B65634-5C06-4E02-B2FD-7E066B6DC61E}" destId="{17F207F0-44FA-42AB-89C5-B6DBE352FB48}" srcOrd="2" destOrd="0" presId="urn:microsoft.com/office/officeart/2018/5/layout/IconCircleLabelList"/>
    <dgm:cxn modelId="{73F73BC6-68AF-4EB6-B386-83466A769044}" type="presParOf" srcId="{E2B65634-5C06-4E02-B2FD-7E066B6DC61E}" destId="{F8CED3ED-940E-4C71-8605-67DF988803BC}" srcOrd="3" destOrd="0" presId="urn:microsoft.com/office/officeart/2018/5/layout/IconCircleLabelList"/>
    <dgm:cxn modelId="{13BF2113-E6F9-43C4-9DEC-3D9C344EBAC1}" type="presParOf" srcId="{EB14EF7B-CB71-47B9-ABF1-6266243F25EA}" destId="{A64D51E1-FCEF-4FC8-82AC-0E2476EDDD23}" srcOrd="3" destOrd="0" presId="urn:microsoft.com/office/officeart/2018/5/layout/IconCircleLabelList"/>
    <dgm:cxn modelId="{CEB97A4D-E5A7-4666-BAAD-6EBAFFE09052}" type="presParOf" srcId="{EB14EF7B-CB71-47B9-ABF1-6266243F25EA}" destId="{8F66B7BC-DD56-46DF-B38B-8345E602B5BD}" srcOrd="4" destOrd="0" presId="urn:microsoft.com/office/officeart/2018/5/layout/IconCircleLabelList"/>
    <dgm:cxn modelId="{66A49BD1-6548-4C89-9932-8788A86BBB4E}" type="presParOf" srcId="{8F66B7BC-DD56-46DF-B38B-8345E602B5BD}" destId="{C28EC7D0-33D5-460B-A3E3-9AD2C9ED3A98}" srcOrd="0" destOrd="0" presId="urn:microsoft.com/office/officeart/2018/5/layout/IconCircleLabelList"/>
    <dgm:cxn modelId="{2D454E16-A4D0-47DA-BA07-E3DF72BA1BB1}" type="presParOf" srcId="{8F66B7BC-DD56-46DF-B38B-8345E602B5BD}" destId="{74459CC0-0CEB-46D0-A06E-1B98984A6C96}" srcOrd="1" destOrd="0" presId="urn:microsoft.com/office/officeart/2018/5/layout/IconCircleLabelList"/>
    <dgm:cxn modelId="{145DC1CD-2478-4341-BED9-63FA63E4D307}" type="presParOf" srcId="{8F66B7BC-DD56-46DF-B38B-8345E602B5BD}" destId="{3666BDB8-DC61-4BA5-BE5E-23326CDA54FD}" srcOrd="2" destOrd="0" presId="urn:microsoft.com/office/officeart/2018/5/layout/IconCircleLabelList"/>
    <dgm:cxn modelId="{A6B0E8C5-4F5E-4582-B7BE-6A6183944013}" type="presParOf" srcId="{8F66B7BC-DD56-46DF-B38B-8345E602B5BD}" destId="{C622CADD-9299-4E1F-B806-96424E0B816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EA9361-A459-4631-9E70-60D16626F30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38C2AA-4A1F-4ABF-A82B-87B587986D4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cap="none" dirty="0"/>
            <a:t>Vorsitz: Prof. Dr. Christian</a:t>
          </a:r>
          <a:r>
            <a:rPr lang="de-DE" b="1" cap="none" dirty="0"/>
            <a:t> </a:t>
          </a:r>
          <a:r>
            <a:rPr lang="de-DE" b="1" cap="none" dirty="0" err="1"/>
            <a:t>Bellebaum</a:t>
          </a:r>
          <a:endParaRPr lang="en-US" b="1" cap="none" dirty="0"/>
        </a:p>
      </dgm:t>
    </dgm:pt>
    <dgm:pt modelId="{77605F66-0EA6-48FD-BB09-15271356E5C6}" type="parTrans" cxnId="{21FBAF95-3C9C-45B7-954E-07A7093DDEB0}">
      <dgm:prSet/>
      <dgm:spPr/>
      <dgm:t>
        <a:bodyPr/>
        <a:lstStyle/>
        <a:p>
          <a:endParaRPr lang="en-US"/>
        </a:p>
      </dgm:t>
    </dgm:pt>
    <dgm:pt modelId="{D623E2C4-49FD-4DA7-82C6-F9A79534246D}" type="sibTrans" cxnId="{21FBAF95-3C9C-45B7-954E-07A7093DDEB0}">
      <dgm:prSet/>
      <dgm:spPr/>
      <dgm:t>
        <a:bodyPr/>
        <a:lstStyle/>
        <a:p>
          <a:endParaRPr lang="en-US"/>
        </a:p>
      </dgm:t>
    </dgm:pt>
    <dgm:pt modelId="{D7F7FF23-E308-412B-A635-4587F91C781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dirty="0"/>
            <a:t>+ </a:t>
          </a:r>
          <a:r>
            <a:rPr lang="de-DE" cap="none" dirty="0"/>
            <a:t>Weitere Profs und Mittelbaumenschen</a:t>
          </a:r>
          <a:endParaRPr lang="en-US" dirty="0"/>
        </a:p>
      </dgm:t>
    </dgm:pt>
    <dgm:pt modelId="{D4E9DB3C-185F-422E-B3F9-0A75889E7FDE}" type="parTrans" cxnId="{CAD5FEE0-428E-495F-92FA-970F68DF73C7}">
      <dgm:prSet/>
      <dgm:spPr/>
      <dgm:t>
        <a:bodyPr/>
        <a:lstStyle/>
        <a:p>
          <a:endParaRPr lang="en-US"/>
        </a:p>
      </dgm:t>
    </dgm:pt>
    <dgm:pt modelId="{A1DC1D9C-74B8-4A47-8A93-60EDACA84821}" type="sibTrans" cxnId="{CAD5FEE0-428E-495F-92FA-970F68DF73C7}">
      <dgm:prSet/>
      <dgm:spPr/>
      <dgm:t>
        <a:bodyPr/>
        <a:lstStyle/>
        <a:p>
          <a:endParaRPr lang="en-US"/>
        </a:p>
      </dgm:t>
    </dgm:pt>
    <dgm:pt modelId="{8E0ED263-B51E-46CD-BD3E-E6502BDEC83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b="1" cap="none" dirty="0"/>
            <a:t>+ Vertreter*innen der </a:t>
          </a:r>
          <a:r>
            <a:rPr lang="de-DE" b="1" cap="none" dirty="0" err="1"/>
            <a:t>studis</a:t>
          </a:r>
          <a:endParaRPr lang="en-US" cap="none" dirty="0"/>
        </a:p>
      </dgm:t>
    </dgm:pt>
    <dgm:pt modelId="{BF4F42E5-0FB9-485F-85CE-6C0993157F28}" type="parTrans" cxnId="{BD993E5D-FF10-4DDF-80D7-6304582ADC8F}">
      <dgm:prSet/>
      <dgm:spPr/>
      <dgm:t>
        <a:bodyPr/>
        <a:lstStyle/>
        <a:p>
          <a:endParaRPr lang="en-US"/>
        </a:p>
      </dgm:t>
    </dgm:pt>
    <dgm:pt modelId="{E9F49E44-8778-4DB6-A73E-4E2720FAA227}" type="sibTrans" cxnId="{BD993E5D-FF10-4DDF-80D7-6304582ADC8F}">
      <dgm:prSet/>
      <dgm:spPr/>
      <dgm:t>
        <a:bodyPr/>
        <a:lstStyle/>
        <a:p>
          <a:endParaRPr lang="en-US"/>
        </a:p>
      </dgm:t>
    </dgm:pt>
    <dgm:pt modelId="{EB14EF7B-CB71-47B9-ABF1-6266243F25EA}" type="pres">
      <dgm:prSet presAssocID="{F0EA9361-A459-4631-9E70-60D16626F303}" presName="root" presStyleCnt="0">
        <dgm:presLayoutVars>
          <dgm:dir/>
          <dgm:resizeHandles val="exact"/>
        </dgm:presLayoutVars>
      </dgm:prSet>
      <dgm:spPr/>
    </dgm:pt>
    <dgm:pt modelId="{BA315F90-7637-43B3-9561-402889BC480E}" type="pres">
      <dgm:prSet presAssocID="{1B38C2AA-4A1F-4ABF-A82B-87B587986D44}" presName="compNode" presStyleCnt="0"/>
      <dgm:spPr/>
    </dgm:pt>
    <dgm:pt modelId="{FDA445A5-D975-4119-A185-F46C8630C0AB}" type="pres">
      <dgm:prSet presAssocID="{1B38C2AA-4A1F-4ABF-A82B-87B587986D44}" presName="iconBgRect" presStyleLbl="bgShp" presStyleIdx="0" presStyleCnt="3"/>
      <dgm:spPr/>
    </dgm:pt>
    <dgm:pt modelId="{B7EBB70F-2A37-4A10-9F3E-046CD39EE0C0}" type="pres">
      <dgm:prSet presAssocID="{1B38C2AA-4A1F-4ABF-A82B-87B587986D4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zent"/>
        </a:ext>
      </dgm:extLst>
    </dgm:pt>
    <dgm:pt modelId="{C986E8F3-AA3B-4C3E-B2E9-D7ECAB788A32}" type="pres">
      <dgm:prSet presAssocID="{1B38C2AA-4A1F-4ABF-A82B-87B587986D44}" presName="spaceRect" presStyleCnt="0"/>
      <dgm:spPr/>
    </dgm:pt>
    <dgm:pt modelId="{EE484C7F-43C7-4494-B397-069736D5DAD5}" type="pres">
      <dgm:prSet presAssocID="{1B38C2AA-4A1F-4ABF-A82B-87B587986D44}" presName="textRect" presStyleLbl="revTx" presStyleIdx="0" presStyleCnt="3">
        <dgm:presLayoutVars>
          <dgm:chMax val="1"/>
          <dgm:chPref val="1"/>
        </dgm:presLayoutVars>
      </dgm:prSet>
      <dgm:spPr/>
    </dgm:pt>
    <dgm:pt modelId="{5D28DC88-82DE-45EA-9803-8ABC6A75AC9C}" type="pres">
      <dgm:prSet presAssocID="{D623E2C4-49FD-4DA7-82C6-F9A79534246D}" presName="sibTrans" presStyleCnt="0"/>
      <dgm:spPr/>
    </dgm:pt>
    <dgm:pt modelId="{E2B65634-5C06-4E02-B2FD-7E066B6DC61E}" type="pres">
      <dgm:prSet presAssocID="{D7F7FF23-E308-412B-A635-4587F91C7816}" presName="compNode" presStyleCnt="0"/>
      <dgm:spPr/>
    </dgm:pt>
    <dgm:pt modelId="{8C89C42F-E026-4EB5-AA0C-B635A7AFF739}" type="pres">
      <dgm:prSet presAssocID="{D7F7FF23-E308-412B-A635-4587F91C7816}" presName="iconBgRect" presStyleLbl="bgShp" presStyleIdx="1" presStyleCnt="3"/>
      <dgm:spPr/>
    </dgm:pt>
    <dgm:pt modelId="{358D44AF-A264-4893-A64E-2C37E91A0441}" type="pres">
      <dgm:prSet presAssocID="{D7F7FF23-E308-412B-A635-4587F91C781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hrer mit einfarbiger Füllung"/>
        </a:ext>
      </dgm:extLst>
    </dgm:pt>
    <dgm:pt modelId="{17F207F0-44FA-42AB-89C5-B6DBE352FB48}" type="pres">
      <dgm:prSet presAssocID="{D7F7FF23-E308-412B-A635-4587F91C7816}" presName="spaceRect" presStyleCnt="0"/>
      <dgm:spPr/>
    </dgm:pt>
    <dgm:pt modelId="{F8CED3ED-940E-4C71-8605-67DF988803BC}" type="pres">
      <dgm:prSet presAssocID="{D7F7FF23-E308-412B-A635-4587F91C7816}" presName="textRect" presStyleLbl="revTx" presStyleIdx="1" presStyleCnt="3">
        <dgm:presLayoutVars>
          <dgm:chMax val="1"/>
          <dgm:chPref val="1"/>
        </dgm:presLayoutVars>
      </dgm:prSet>
      <dgm:spPr/>
    </dgm:pt>
    <dgm:pt modelId="{A64D51E1-FCEF-4FC8-82AC-0E2476EDDD23}" type="pres">
      <dgm:prSet presAssocID="{A1DC1D9C-74B8-4A47-8A93-60EDACA84821}" presName="sibTrans" presStyleCnt="0"/>
      <dgm:spPr/>
    </dgm:pt>
    <dgm:pt modelId="{8F66B7BC-DD56-46DF-B38B-8345E602B5BD}" type="pres">
      <dgm:prSet presAssocID="{8E0ED263-B51E-46CD-BD3E-E6502BDEC833}" presName="compNode" presStyleCnt="0"/>
      <dgm:spPr/>
    </dgm:pt>
    <dgm:pt modelId="{C28EC7D0-33D5-460B-A3E3-9AD2C9ED3A98}" type="pres">
      <dgm:prSet presAssocID="{8E0ED263-B51E-46CD-BD3E-E6502BDEC833}" presName="iconBgRect" presStyleLbl="bgShp" presStyleIdx="2" presStyleCnt="3"/>
      <dgm:spPr/>
    </dgm:pt>
    <dgm:pt modelId="{74459CC0-0CEB-46D0-A06E-1B98984A6C96}" type="pres">
      <dgm:prSet presAssocID="{8E0ED263-B51E-46CD-BD3E-E6502BDEC83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bschlusshut mit einfarbiger Füllung"/>
        </a:ext>
      </dgm:extLst>
    </dgm:pt>
    <dgm:pt modelId="{3666BDB8-DC61-4BA5-BE5E-23326CDA54FD}" type="pres">
      <dgm:prSet presAssocID="{8E0ED263-B51E-46CD-BD3E-E6502BDEC833}" presName="spaceRect" presStyleCnt="0"/>
      <dgm:spPr/>
    </dgm:pt>
    <dgm:pt modelId="{C622CADD-9299-4E1F-B806-96424E0B8166}" type="pres">
      <dgm:prSet presAssocID="{8E0ED263-B51E-46CD-BD3E-E6502BDEC83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7D03E16-51E5-4554-8A42-36E9CB278CEA}" type="presOf" srcId="{1B38C2AA-4A1F-4ABF-A82B-87B587986D44}" destId="{EE484C7F-43C7-4494-B397-069736D5DAD5}" srcOrd="0" destOrd="0" presId="urn:microsoft.com/office/officeart/2018/5/layout/IconCircleLabelList"/>
    <dgm:cxn modelId="{33042C28-DFBD-4717-893A-058AD6E12CA5}" type="presOf" srcId="{8E0ED263-B51E-46CD-BD3E-E6502BDEC833}" destId="{C622CADD-9299-4E1F-B806-96424E0B8166}" srcOrd="0" destOrd="0" presId="urn:microsoft.com/office/officeart/2018/5/layout/IconCircleLabelList"/>
    <dgm:cxn modelId="{BD993E5D-FF10-4DDF-80D7-6304582ADC8F}" srcId="{F0EA9361-A459-4631-9E70-60D16626F303}" destId="{8E0ED263-B51E-46CD-BD3E-E6502BDEC833}" srcOrd="2" destOrd="0" parTransId="{BF4F42E5-0FB9-485F-85CE-6C0993157F28}" sibTransId="{E9F49E44-8778-4DB6-A73E-4E2720FAA227}"/>
    <dgm:cxn modelId="{21FBAF95-3C9C-45B7-954E-07A7093DDEB0}" srcId="{F0EA9361-A459-4631-9E70-60D16626F303}" destId="{1B38C2AA-4A1F-4ABF-A82B-87B587986D44}" srcOrd="0" destOrd="0" parTransId="{77605F66-0EA6-48FD-BB09-15271356E5C6}" sibTransId="{D623E2C4-49FD-4DA7-82C6-F9A79534246D}"/>
    <dgm:cxn modelId="{218589B3-099F-415B-90C1-FF8ABAA0D19E}" type="presOf" srcId="{D7F7FF23-E308-412B-A635-4587F91C7816}" destId="{F8CED3ED-940E-4C71-8605-67DF988803BC}" srcOrd="0" destOrd="0" presId="urn:microsoft.com/office/officeart/2018/5/layout/IconCircleLabelList"/>
    <dgm:cxn modelId="{8F667ACB-9A91-4F7E-802A-9570D96B39FB}" type="presOf" srcId="{F0EA9361-A459-4631-9E70-60D16626F303}" destId="{EB14EF7B-CB71-47B9-ABF1-6266243F25EA}" srcOrd="0" destOrd="0" presId="urn:microsoft.com/office/officeart/2018/5/layout/IconCircleLabelList"/>
    <dgm:cxn modelId="{CAD5FEE0-428E-495F-92FA-970F68DF73C7}" srcId="{F0EA9361-A459-4631-9E70-60D16626F303}" destId="{D7F7FF23-E308-412B-A635-4587F91C7816}" srcOrd="1" destOrd="0" parTransId="{D4E9DB3C-185F-422E-B3F9-0A75889E7FDE}" sibTransId="{A1DC1D9C-74B8-4A47-8A93-60EDACA84821}"/>
    <dgm:cxn modelId="{11D627B6-CEB4-4AEA-B73A-29AAABDE91F7}" type="presParOf" srcId="{EB14EF7B-CB71-47B9-ABF1-6266243F25EA}" destId="{BA315F90-7637-43B3-9561-402889BC480E}" srcOrd="0" destOrd="0" presId="urn:microsoft.com/office/officeart/2018/5/layout/IconCircleLabelList"/>
    <dgm:cxn modelId="{AA5AAE31-3256-4C80-B0A5-38F9FACA1B64}" type="presParOf" srcId="{BA315F90-7637-43B3-9561-402889BC480E}" destId="{FDA445A5-D975-4119-A185-F46C8630C0AB}" srcOrd="0" destOrd="0" presId="urn:microsoft.com/office/officeart/2018/5/layout/IconCircleLabelList"/>
    <dgm:cxn modelId="{A72D3D21-BEB6-4F54-9D85-ADB6FE10F7C2}" type="presParOf" srcId="{BA315F90-7637-43B3-9561-402889BC480E}" destId="{B7EBB70F-2A37-4A10-9F3E-046CD39EE0C0}" srcOrd="1" destOrd="0" presId="urn:microsoft.com/office/officeart/2018/5/layout/IconCircleLabelList"/>
    <dgm:cxn modelId="{C20AF32B-FE8E-4D6A-B996-9BD3C2A7EFB2}" type="presParOf" srcId="{BA315F90-7637-43B3-9561-402889BC480E}" destId="{C986E8F3-AA3B-4C3E-B2E9-D7ECAB788A32}" srcOrd="2" destOrd="0" presId="urn:microsoft.com/office/officeart/2018/5/layout/IconCircleLabelList"/>
    <dgm:cxn modelId="{9D7D8E04-34B9-40E7-9033-8ED7FDF2CF11}" type="presParOf" srcId="{BA315F90-7637-43B3-9561-402889BC480E}" destId="{EE484C7F-43C7-4494-B397-069736D5DAD5}" srcOrd="3" destOrd="0" presId="urn:microsoft.com/office/officeart/2018/5/layout/IconCircleLabelList"/>
    <dgm:cxn modelId="{97ED7591-8FC3-4D2E-92A2-B7079975FF1D}" type="presParOf" srcId="{EB14EF7B-CB71-47B9-ABF1-6266243F25EA}" destId="{5D28DC88-82DE-45EA-9803-8ABC6A75AC9C}" srcOrd="1" destOrd="0" presId="urn:microsoft.com/office/officeart/2018/5/layout/IconCircleLabelList"/>
    <dgm:cxn modelId="{25FF2283-A34B-4604-B8D9-BCD370EBA96F}" type="presParOf" srcId="{EB14EF7B-CB71-47B9-ABF1-6266243F25EA}" destId="{E2B65634-5C06-4E02-B2FD-7E066B6DC61E}" srcOrd="2" destOrd="0" presId="urn:microsoft.com/office/officeart/2018/5/layout/IconCircleLabelList"/>
    <dgm:cxn modelId="{96E3059F-BB42-40C7-B9B0-5D859AEA742E}" type="presParOf" srcId="{E2B65634-5C06-4E02-B2FD-7E066B6DC61E}" destId="{8C89C42F-E026-4EB5-AA0C-B635A7AFF739}" srcOrd="0" destOrd="0" presId="urn:microsoft.com/office/officeart/2018/5/layout/IconCircleLabelList"/>
    <dgm:cxn modelId="{F41380D3-7C3F-43BD-A8D0-8314FCA4B430}" type="presParOf" srcId="{E2B65634-5C06-4E02-B2FD-7E066B6DC61E}" destId="{358D44AF-A264-4893-A64E-2C37E91A0441}" srcOrd="1" destOrd="0" presId="urn:microsoft.com/office/officeart/2018/5/layout/IconCircleLabelList"/>
    <dgm:cxn modelId="{8FD93E75-B29B-4FD7-A56F-516DB35CCA54}" type="presParOf" srcId="{E2B65634-5C06-4E02-B2FD-7E066B6DC61E}" destId="{17F207F0-44FA-42AB-89C5-B6DBE352FB48}" srcOrd="2" destOrd="0" presId="urn:microsoft.com/office/officeart/2018/5/layout/IconCircleLabelList"/>
    <dgm:cxn modelId="{73F73BC6-68AF-4EB6-B386-83466A769044}" type="presParOf" srcId="{E2B65634-5C06-4E02-B2FD-7E066B6DC61E}" destId="{F8CED3ED-940E-4C71-8605-67DF988803BC}" srcOrd="3" destOrd="0" presId="urn:microsoft.com/office/officeart/2018/5/layout/IconCircleLabelList"/>
    <dgm:cxn modelId="{13BF2113-E6F9-43C4-9DEC-3D9C344EBAC1}" type="presParOf" srcId="{EB14EF7B-CB71-47B9-ABF1-6266243F25EA}" destId="{A64D51E1-FCEF-4FC8-82AC-0E2476EDDD23}" srcOrd="3" destOrd="0" presId="urn:microsoft.com/office/officeart/2018/5/layout/IconCircleLabelList"/>
    <dgm:cxn modelId="{CEB97A4D-E5A7-4666-BAAD-6EBAFFE09052}" type="presParOf" srcId="{EB14EF7B-CB71-47B9-ABF1-6266243F25EA}" destId="{8F66B7BC-DD56-46DF-B38B-8345E602B5BD}" srcOrd="4" destOrd="0" presId="urn:microsoft.com/office/officeart/2018/5/layout/IconCircleLabelList"/>
    <dgm:cxn modelId="{66A49BD1-6548-4C89-9932-8788A86BBB4E}" type="presParOf" srcId="{8F66B7BC-DD56-46DF-B38B-8345E602B5BD}" destId="{C28EC7D0-33D5-460B-A3E3-9AD2C9ED3A98}" srcOrd="0" destOrd="0" presId="urn:microsoft.com/office/officeart/2018/5/layout/IconCircleLabelList"/>
    <dgm:cxn modelId="{2D454E16-A4D0-47DA-BA07-E3DF72BA1BB1}" type="presParOf" srcId="{8F66B7BC-DD56-46DF-B38B-8345E602B5BD}" destId="{74459CC0-0CEB-46D0-A06E-1B98984A6C96}" srcOrd="1" destOrd="0" presId="urn:microsoft.com/office/officeart/2018/5/layout/IconCircleLabelList"/>
    <dgm:cxn modelId="{145DC1CD-2478-4341-BED9-63FA63E4D307}" type="presParOf" srcId="{8F66B7BC-DD56-46DF-B38B-8345E602B5BD}" destId="{3666BDB8-DC61-4BA5-BE5E-23326CDA54FD}" srcOrd="2" destOrd="0" presId="urn:microsoft.com/office/officeart/2018/5/layout/IconCircleLabelList"/>
    <dgm:cxn modelId="{A6B0E8C5-4F5E-4582-B7BE-6A6183944013}" type="presParOf" srcId="{8F66B7BC-DD56-46DF-B38B-8345E602B5BD}" destId="{C622CADD-9299-4E1F-B806-96424E0B816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27CD4-8933-40B5-891B-003AAAD110CE}">
      <dsp:nvSpPr>
        <dsp:cNvPr id="0" name=""/>
        <dsp:cNvSpPr/>
      </dsp:nvSpPr>
      <dsp:spPr>
        <a:xfrm>
          <a:off x="4037947" y="1121227"/>
          <a:ext cx="1270687" cy="12706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A9C01-655A-47CE-858A-ADE015B25A74}">
      <dsp:nvSpPr>
        <dsp:cNvPr id="0" name=""/>
        <dsp:cNvSpPr/>
      </dsp:nvSpPr>
      <dsp:spPr>
        <a:xfrm>
          <a:off x="3439120" y="2762860"/>
          <a:ext cx="282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Angesiedelt in der Math.-Nat.-Fak.</a:t>
          </a:r>
          <a:endParaRPr lang="en-US" sz="2300" kern="1200" dirty="0"/>
        </a:p>
      </dsp:txBody>
      <dsp:txXfrm>
        <a:off x="3439120" y="2762860"/>
        <a:ext cx="2823750" cy="720000"/>
      </dsp:txXfrm>
    </dsp:sp>
    <dsp:sp modelId="{DE4444DE-7303-4160-A8DD-AFE358659063}">
      <dsp:nvSpPr>
        <dsp:cNvPr id="0" name=""/>
        <dsp:cNvSpPr/>
      </dsp:nvSpPr>
      <dsp:spPr>
        <a:xfrm>
          <a:off x="1212217" y="1121227"/>
          <a:ext cx="1270687" cy="1270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7B7A4-D479-44DC-ABC1-A494C90BE0DE}">
      <dsp:nvSpPr>
        <dsp:cNvPr id="0" name=""/>
        <dsp:cNvSpPr/>
      </dsp:nvSpPr>
      <dsp:spPr>
        <a:xfrm>
          <a:off x="192852" y="2696246"/>
          <a:ext cx="313071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b="0" kern="1200"/>
            <a:t>Institut für Experimentelle Psychologie</a:t>
          </a:r>
          <a:endParaRPr lang="en-US" sz="2300" b="0" kern="1200"/>
        </a:p>
      </dsp:txBody>
      <dsp:txXfrm>
        <a:off x="192852" y="2696246"/>
        <a:ext cx="3130719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4A40A-81D0-4AC5-9F36-DEFF0142C246}">
      <dsp:nvSpPr>
        <dsp:cNvPr id="0" name=""/>
        <dsp:cNvSpPr/>
      </dsp:nvSpPr>
      <dsp:spPr>
        <a:xfrm>
          <a:off x="0" y="491"/>
          <a:ext cx="6066818" cy="11492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58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A445E291-7A97-4DF5-8D8F-EA15D018D547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8A34F-BEB9-4643-9A49-33191E33A2F3}">
      <dsp:nvSpPr>
        <dsp:cNvPr id="0" name=""/>
        <dsp:cNvSpPr/>
      </dsp:nvSpPr>
      <dsp:spPr>
        <a:xfrm>
          <a:off x="1327384" y="491"/>
          <a:ext cx="4739433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Regelstudienzeit: 6 Semester</a:t>
          </a:r>
        </a:p>
      </dsp:txBody>
      <dsp:txXfrm>
        <a:off x="1327384" y="491"/>
        <a:ext cx="4739433" cy="1149250"/>
      </dsp:txXfrm>
    </dsp:sp>
    <dsp:sp modelId="{9A058659-F211-4279-A492-57303C9F2615}">
      <dsp:nvSpPr>
        <dsp:cNvPr id="0" name=""/>
        <dsp:cNvSpPr/>
      </dsp:nvSpPr>
      <dsp:spPr>
        <a:xfrm>
          <a:off x="0" y="1437054"/>
          <a:ext cx="6066818" cy="11492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58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F78BF1A1-080C-47AF-B9D9-0FAF703792B4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B8E408-7CC2-4F59-80D4-F70E6CB1A1AE}">
      <dsp:nvSpPr>
        <dsp:cNvPr id="0" name=""/>
        <dsp:cNvSpPr/>
      </dsp:nvSpPr>
      <dsp:spPr>
        <a:xfrm>
          <a:off x="1327384" y="1437054"/>
          <a:ext cx="4739433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“</a:t>
          </a:r>
          <a:r>
            <a:rPr lang="de-DE" sz="2500" kern="1200"/>
            <a:t>berufsqualifizierend</a:t>
          </a:r>
          <a:r>
            <a:rPr lang="en-US" sz="2500" kern="1200"/>
            <a:t>”</a:t>
          </a:r>
        </a:p>
      </dsp:txBody>
      <dsp:txXfrm>
        <a:off x="1327384" y="1437054"/>
        <a:ext cx="4739433" cy="1149250"/>
      </dsp:txXfrm>
    </dsp:sp>
    <dsp:sp modelId="{BA0EAE9C-12C6-4DE9-8FCF-0CE278A08129}">
      <dsp:nvSpPr>
        <dsp:cNvPr id="0" name=""/>
        <dsp:cNvSpPr/>
      </dsp:nvSpPr>
      <dsp:spPr>
        <a:xfrm>
          <a:off x="0" y="2873618"/>
          <a:ext cx="6066818" cy="11492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58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0817FEDA-E7D9-4EFF-8988-E731972EEEB5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72E9B-2923-484B-812A-397CDD741113}">
      <dsp:nvSpPr>
        <dsp:cNvPr id="0" name=""/>
        <dsp:cNvSpPr/>
      </dsp:nvSpPr>
      <dsp:spPr>
        <a:xfrm>
          <a:off x="1327384" y="2873618"/>
          <a:ext cx="4739433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Zugangsberechtigung zum Studium Psychologie M.Sc</a:t>
          </a:r>
        </a:p>
      </dsp:txBody>
      <dsp:txXfrm>
        <a:off x="1327384" y="2873618"/>
        <a:ext cx="4739433" cy="1149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4A40A-81D0-4AC5-9F36-DEFF0142C246}">
      <dsp:nvSpPr>
        <dsp:cNvPr id="0" name=""/>
        <dsp:cNvSpPr/>
      </dsp:nvSpPr>
      <dsp:spPr>
        <a:xfrm>
          <a:off x="0" y="1408176"/>
          <a:ext cx="6066818" cy="120700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5875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A445E291-7A97-4DF5-8D8F-EA15D018D547}">
      <dsp:nvSpPr>
        <dsp:cNvPr id="0" name=""/>
        <dsp:cNvSpPr/>
      </dsp:nvSpPr>
      <dsp:spPr>
        <a:xfrm>
          <a:off x="365119" y="1679752"/>
          <a:ext cx="663854" cy="6638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8A34F-BEB9-4643-9A49-33191E33A2F3}">
      <dsp:nvSpPr>
        <dsp:cNvPr id="0" name=""/>
        <dsp:cNvSpPr/>
      </dsp:nvSpPr>
      <dsp:spPr>
        <a:xfrm>
          <a:off x="1394094" y="1408176"/>
          <a:ext cx="4672723" cy="1207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742" tIns="127742" rIns="127742" bIns="12774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Regelstudienzeit: 4 Semester</a:t>
          </a:r>
          <a:endParaRPr lang="en-US" sz="2500" kern="1200" dirty="0"/>
        </a:p>
      </dsp:txBody>
      <dsp:txXfrm>
        <a:off x="1394094" y="1408176"/>
        <a:ext cx="4672723" cy="12070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445A5-D975-4119-A185-F46C8630C0AB}">
      <dsp:nvSpPr>
        <dsp:cNvPr id="0" name=""/>
        <dsp:cNvSpPr/>
      </dsp:nvSpPr>
      <dsp:spPr>
        <a:xfrm>
          <a:off x="507815" y="19439"/>
          <a:ext cx="1303875" cy="13038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BB70F-2A37-4A10-9F3E-046CD39EE0C0}">
      <dsp:nvSpPr>
        <dsp:cNvPr id="0" name=""/>
        <dsp:cNvSpPr/>
      </dsp:nvSpPr>
      <dsp:spPr>
        <a:xfrm>
          <a:off x="785690" y="297314"/>
          <a:ext cx="748125" cy="748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484C7F-43C7-4494-B397-069736D5DAD5}">
      <dsp:nvSpPr>
        <dsp:cNvPr id="0" name=""/>
        <dsp:cNvSpPr/>
      </dsp:nvSpPr>
      <dsp:spPr>
        <a:xfrm>
          <a:off x="91003" y="1729440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000" kern="1200" cap="none" dirty="0"/>
            <a:t>Vorsitz: Prof. Dr. Tobias </a:t>
          </a:r>
          <a:r>
            <a:rPr lang="de-DE" sz="2000" b="1" kern="1200" cap="none" dirty="0" err="1"/>
            <a:t>Kalenscher</a:t>
          </a:r>
          <a:r>
            <a:rPr lang="de-DE" sz="2000" kern="1200" cap="none" dirty="0"/>
            <a:t> </a:t>
          </a:r>
          <a:endParaRPr lang="en-US" sz="2000" kern="1200" cap="none" dirty="0"/>
        </a:p>
      </dsp:txBody>
      <dsp:txXfrm>
        <a:off x="91003" y="1729440"/>
        <a:ext cx="2137500" cy="720000"/>
      </dsp:txXfrm>
    </dsp:sp>
    <dsp:sp modelId="{8C89C42F-E026-4EB5-AA0C-B635A7AFF739}">
      <dsp:nvSpPr>
        <dsp:cNvPr id="0" name=""/>
        <dsp:cNvSpPr/>
      </dsp:nvSpPr>
      <dsp:spPr>
        <a:xfrm>
          <a:off x="3019378" y="19439"/>
          <a:ext cx="1303875" cy="13038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D44AF-A264-4893-A64E-2C37E91A0441}">
      <dsp:nvSpPr>
        <dsp:cNvPr id="0" name=""/>
        <dsp:cNvSpPr/>
      </dsp:nvSpPr>
      <dsp:spPr>
        <a:xfrm>
          <a:off x="3297253" y="297314"/>
          <a:ext cx="748125" cy="748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CED3ED-940E-4C71-8605-67DF988803BC}">
      <dsp:nvSpPr>
        <dsp:cNvPr id="0" name=""/>
        <dsp:cNvSpPr/>
      </dsp:nvSpPr>
      <dsp:spPr>
        <a:xfrm>
          <a:off x="2602565" y="1729440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000" kern="1200" cap="none" dirty="0"/>
            <a:t>+ Weitere Profs und Mittelbaumenschen</a:t>
          </a:r>
          <a:endParaRPr lang="en-US" sz="2000" kern="1200" cap="none" dirty="0"/>
        </a:p>
      </dsp:txBody>
      <dsp:txXfrm>
        <a:off x="2602565" y="1729440"/>
        <a:ext cx="2137500" cy="720000"/>
      </dsp:txXfrm>
    </dsp:sp>
    <dsp:sp modelId="{C28EC7D0-33D5-460B-A3E3-9AD2C9ED3A98}">
      <dsp:nvSpPr>
        <dsp:cNvPr id="0" name=""/>
        <dsp:cNvSpPr/>
      </dsp:nvSpPr>
      <dsp:spPr>
        <a:xfrm>
          <a:off x="5530941" y="19439"/>
          <a:ext cx="1303875" cy="13038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59CC0-0CEB-46D0-A06E-1B98984A6C96}">
      <dsp:nvSpPr>
        <dsp:cNvPr id="0" name=""/>
        <dsp:cNvSpPr/>
      </dsp:nvSpPr>
      <dsp:spPr>
        <a:xfrm>
          <a:off x="5808816" y="297314"/>
          <a:ext cx="748125" cy="748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2CADD-9299-4E1F-B806-96424E0B8166}">
      <dsp:nvSpPr>
        <dsp:cNvPr id="0" name=""/>
        <dsp:cNvSpPr/>
      </dsp:nvSpPr>
      <dsp:spPr>
        <a:xfrm>
          <a:off x="5114128" y="1729440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000" b="1" kern="1200" cap="none" dirty="0"/>
            <a:t>+ Vertreter*innen der Studis</a:t>
          </a:r>
          <a:endParaRPr lang="en-US" sz="2000" kern="1200" cap="none" dirty="0"/>
        </a:p>
      </dsp:txBody>
      <dsp:txXfrm>
        <a:off x="5114128" y="1729440"/>
        <a:ext cx="21375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445A5-D975-4119-A185-F46C8630C0AB}">
      <dsp:nvSpPr>
        <dsp:cNvPr id="0" name=""/>
        <dsp:cNvSpPr/>
      </dsp:nvSpPr>
      <dsp:spPr>
        <a:xfrm>
          <a:off x="507815" y="19439"/>
          <a:ext cx="1303875" cy="13038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BB70F-2A37-4A10-9F3E-046CD39EE0C0}">
      <dsp:nvSpPr>
        <dsp:cNvPr id="0" name=""/>
        <dsp:cNvSpPr/>
      </dsp:nvSpPr>
      <dsp:spPr>
        <a:xfrm>
          <a:off x="785690" y="297314"/>
          <a:ext cx="748125" cy="748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484C7F-43C7-4494-B397-069736D5DAD5}">
      <dsp:nvSpPr>
        <dsp:cNvPr id="0" name=""/>
        <dsp:cNvSpPr/>
      </dsp:nvSpPr>
      <dsp:spPr>
        <a:xfrm>
          <a:off x="91003" y="1729440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000" kern="1200" cap="none" dirty="0"/>
            <a:t>Vorsitz: Prof. Dr. Christian</a:t>
          </a:r>
          <a:r>
            <a:rPr lang="de-DE" sz="2000" b="1" kern="1200" cap="none" dirty="0"/>
            <a:t> </a:t>
          </a:r>
          <a:r>
            <a:rPr lang="de-DE" sz="2000" b="1" kern="1200" cap="none" dirty="0" err="1"/>
            <a:t>Bellebaum</a:t>
          </a:r>
          <a:endParaRPr lang="en-US" sz="2000" b="1" kern="1200" cap="none" dirty="0"/>
        </a:p>
      </dsp:txBody>
      <dsp:txXfrm>
        <a:off x="91003" y="1729440"/>
        <a:ext cx="2137500" cy="720000"/>
      </dsp:txXfrm>
    </dsp:sp>
    <dsp:sp modelId="{8C89C42F-E026-4EB5-AA0C-B635A7AFF739}">
      <dsp:nvSpPr>
        <dsp:cNvPr id="0" name=""/>
        <dsp:cNvSpPr/>
      </dsp:nvSpPr>
      <dsp:spPr>
        <a:xfrm>
          <a:off x="3019378" y="19439"/>
          <a:ext cx="1303875" cy="13038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D44AF-A264-4893-A64E-2C37E91A0441}">
      <dsp:nvSpPr>
        <dsp:cNvPr id="0" name=""/>
        <dsp:cNvSpPr/>
      </dsp:nvSpPr>
      <dsp:spPr>
        <a:xfrm>
          <a:off x="3297253" y="297314"/>
          <a:ext cx="748125" cy="748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CED3ED-940E-4C71-8605-67DF988803BC}">
      <dsp:nvSpPr>
        <dsp:cNvPr id="0" name=""/>
        <dsp:cNvSpPr/>
      </dsp:nvSpPr>
      <dsp:spPr>
        <a:xfrm>
          <a:off x="2602565" y="1729440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000" kern="1200" dirty="0"/>
            <a:t>+ </a:t>
          </a:r>
          <a:r>
            <a:rPr lang="de-DE" sz="2000" kern="1200" cap="none" dirty="0"/>
            <a:t>Weitere Profs und Mittelbaumenschen</a:t>
          </a:r>
          <a:endParaRPr lang="en-US" sz="2000" kern="1200" dirty="0"/>
        </a:p>
      </dsp:txBody>
      <dsp:txXfrm>
        <a:off x="2602565" y="1729440"/>
        <a:ext cx="2137500" cy="720000"/>
      </dsp:txXfrm>
    </dsp:sp>
    <dsp:sp modelId="{C28EC7D0-33D5-460B-A3E3-9AD2C9ED3A98}">
      <dsp:nvSpPr>
        <dsp:cNvPr id="0" name=""/>
        <dsp:cNvSpPr/>
      </dsp:nvSpPr>
      <dsp:spPr>
        <a:xfrm>
          <a:off x="5530941" y="19439"/>
          <a:ext cx="1303875" cy="13038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59CC0-0CEB-46D0-A06E-1B98984A6C96}">
      <dsp:nvSpPr>
        <dsp:cNvPr id="0" name=""/>
        <dsp:cNvSpPr/>
      </dsp:nvSpPr>
      <dsp:spPr>
        <a:xfrm>
          <a:off x="5808816" y="297314"/>
          <a:ext cx="748125" cy="748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2CADD-9299-4E1F-B806-96424E0B8166}">
      <dsp:nvSpPr>
        <dsp:cNvPr id="0" name=""/>
        <dsp:cNvSpPr/>
      </dsp:nvSpPr>
      <dsp:spPr>
        <a:xfrm>
          <a:off x="5114128" y="1729440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2000" b="1" kern="1200" cap="none" dirty="0"/>
            <a:t>+ Vertreter*innen der </a:t>
          </a:r>
          <a:r>
            <a:rPr lang="de-DE" sz="2000" b="1" kern="1200" cap="none" dirty="0" err="1"/>
            <a:t>studis</a:t>
          </a:r>
          <a:endParaRPr lang="en-US" sz="2000" kern="1200" cap="none" dirty="0"/>
        </a:p>
      </dsp:txBody>
      <dsp:txXfrm>
        <a:off x="5114128" y="1729440"/>
        <a:ext cx="2137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03657-AB00-BC4A-8135-5DD5796756F2}" type="datetimeFigureOut">
              <a:rPr lang="de-DE" smtClean="0"/>
              <a:t>27.09.24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CDF78-82EF-9543-BE51-6C782F4596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31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Folien werden auf Ilias hochgeladen im </a:t>
            </a:r>
            <a:r>
              <a:rPr lang="de-DE" dirty="0" err="1"/>
              <a:t>Fachschaftsordner</a:t>
            </a:r>
            <a:r>
              <a:rPr lang="de-DE" dirty="0"/>
              <a:t> (Passwort: </a:t>
            </a:r>
            <a:r>
              <a:rPr lang="de-DE" dirty="0" err="1"/>
              <a:t>fspsy</a:t>
            </a:r>
            <a:r>
              <a:rPr lang="de-DE" dirty="0"/>
              <a:t>)</a:t>
            </a:r>
          </a:p>
          <a:p>
            <a:r>
              <a:rPr lang="de-DE" dirty="0"/>
              <a:t>keine videoaufnahmen!!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118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 Altfragen verweisen (nicht bei Profs ansprechen, etc.!!!)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967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Sprechstunden folgen noch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2659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242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Zoom-Adresse muss noch aktualisiert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694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erster Termin 14.10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351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KP was da noch auf die Folie kann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22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Der Raum wurde nur für diese Veranstaltung von Herrn Buchner reserviert, für die Personen, die die Veranstaltung vom Campus aus verfolgen wollen </a:t>
            </a:r>
          </a:p>
          <a:p>
            <a:r>
              <a:rPr lang="de-DE" dirty="0"/>
              <a:t>Link muss nochmal erneuert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572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Müssen auch machen: Pflichtmodul „</a:t>
            </a:r>
            <a:r>
              <a:rPr lang="de-DE" sz="1200" dirty="0" err="1"/>
              <a:t>Mentorentätigkeit</a:t>
            </a:r>
            <a:r>
              <a:rPr lang="de-DE" sz="1200" dirty="0"/>
              <a:t>“ und  10 Wochen Praktikum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461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 Modulbelegung im Master beachten: Modulanmeldungen hängen teilweise zusammen</a:t>
            </a:r>
          </a:p>
          <a:p>
            <a:r>
              <a:rPr lang="de-DE" dirty="0"/>
              <a:t>- Im WS: Vorlesung mit Prüfung zu der man sich anmeldet</a:t>
            </a:r>
          </a:p>
          <a:p>
            <a:r>
              <a:rPr lang="de-DE" dirty="0"/>
              <a:t>- dadurch ist ma automatisch im SS direkt für Seminar und Seminarprüfung angemeldet</a:t>
            </a:r>
          </a:p>
          <a:p>
            <a:r>
              <a:rPr lang="de-DE" dirty="0"/>
              <a:t>→ da dann keine Terminauswahl, kann dazu führen, dass in kürzester Zeit min 4 Klausuren geschrieben werden müssen</a:t>
            </a:r>
          </a:p>
          <a:p>
            <a:r>
              <a:rPr lang="de-DE" dirty="0"/>
              <a:t>- außerdem: solltet ihr euch nicht für Vorlesung im WS anmelden, könnt ihr auch nicht an Seminar oder Vertiefungskurs teilnehmen</a:t>
            </a:r>
          </a:p>
          <a:p>
            <a:r>
              <a:rPr lang="de-DE" dirty="0"/>
              <a:t>→ dadurch dann evtl. Längere Studienzeit</a:t>
            </a:r>
          </a:p>
          <a:p>
            <a:r>
              <a:rPr lang="de-DE" dirty="0"/>
              <a:t>- mehr Details in </a:t>
            </a:r>
            <a:r>
              <a:rPr lang="de-DE" dirty="0" err="1"/>
              <a:t>Orientierungstutuorium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924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Per Mail informieren (Prüfer, am besten immer das jeweilige </a:t>
            </a:r>
            <a:r>
              <a:rPr lang="de-DE" err="1"/>
              <a:t>Seki</a:t>
            </a:r>
            <a:r>
              <a:rPr lang="de-DE"/>
              <a:t> in CC setzen)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CF09E-6CBB-E441-A019-17F21331B199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894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759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Campus und v.a. Pläne sind am Anfang etwas verwirrend </a:t>
            </a:r>
          </a:p>
          <a:p>
            <a:r>
              <a:rPr lang="de-DE" dirty="0"/>
              <a:t>- im Vorlesungsverzeichnis findet ihr immer Raumnummer</a:t>
            </a:r>
          </a:p>
          <a:p>
            <a:r>
              <a:rPr lang="de-DE" dirty="0"/>
              <a:t>- setzt sich so zusammen: Komplex, Gebäude, Ebene, Raum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6956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BBST = Beratungsstelle für Studierende mit Behinderung oder chronischer Erkrankung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2130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056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Müssten mittlerweile aktiv sein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CF09E-6CBB-E441-A019-17F21331B199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595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CF09E-6CBB-E441-A019-17F21331B199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3208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CF09E-6CBB-E441-A019-17F21331B199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01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9796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3302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Kartenverkauf: </a:t>
            </a:r>
            <a:r>
              <a:rPr lang="de-DE" dirty="0" err="1"/>
              <a:t>eventimlink</a:t>
            </a:r>
            <a:r>
              <a:rPr lang="de-DE" dirty="0"/>
              <a:t> über </a:t>
            </a:r>
            <a:r>
              <a:rPr lang="de-DE" dirty="0" err="1"/>
              <a:t>instagram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7092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10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Bechermitnehmen unbedingt erwähnen!!!!!!!! </a:t>
            </a:r>
            <a:r>
              <a:rPr lang="de-DE" dirty="0">
                <a:sym typeface="Wingdings" pitchFamily="2" charset="2"/>
              </a:rPr>
              <a:t> ab Dienstag!!!!!!!!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555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</a:t>
            </a:r>
            <a:r>
              <a:rPr lang="de-DE" dirty="0" err="1"/>
              <a:t>Googleformular</a:t>
            </a:r>
            <a:r>
              <a:rPr lang="de-DE" dirty="0"/>
              <a:t> ausfüllen</a:t>
            </a:r>
          </a:p>
          <a:p>
            <a:pPr marL="171450" indent="-171450">
              <a:buFontTx/>
              <a:buChar char="-"/>
            </a:pPr>
            <a:r>
              <a:rPr lang="de-DE" dirty="0"/>
              <a:t>Es gibt 72 Plätze, wovon 15 für Helfer*innen und Fachschaft vorgesehen sind</a:t>
            </a:r>
          </a:p>
          <a:p>
            <a:pPr marL="171450" indent="-171450">
              <a:buFontTx/>
              <a:buChar char="-"/>
            </a:pPr>
            <a:r>
              <a:rPr lang="de-DE" dirty="0"/>
              <a:t>Es wird nach Los entschieden, wer einen Platz bekommt und dann wird nach Warteliste vorgegangen, falls Leute nachrücken</a:t>
            </a:r>
          </a:p>
          <a:p>
            <a:pPr marL="171450" indent="-171450">
              <a:buFontTx/>
              <a:buChar char="-"/>
            </a:pPr>
            <a:r>
              <a:rPr lang="de-DE" dirty="0"/>
              <a:t>Kosten für die Fahrt 40,-</a:t>
            </a:r>
          </a:p>
          <a:p>
            <a:pPr marL="171450" indent="-171450">
              <a:buFontTx/>
              <a:buChar char="-"/>
            </a:pPr>
            <a:r>
              <a:rPr lang="de-DE" dirty="0"/>
              <a:t>Schullandheim Barkhausen (Nähe Osnabrück)</a:t>
            </a:r>
          </a:p>
          <a:p>
            <a:pPr marL="171450" indent="-171450">
              <a:buFontTx/>
              <a:buChar char="-"/>
            </a:pPr>
            <a:r>
              <a:rPr lang="de-DE" dirty="0"/>
              <a:t>Teilnahme ab 18 Jahren</a:t>
            </a:r>
          </a:p>
          <a:p>
            <a:pPr marL="171450" indent="-171450">
              <a:buFontTx/>
              <a:buChar char="-"/>
            </a:pPr>
            <a:r>
              <a:rPr lang="de-DE" dirty="0"/>
              <a:t>Anmeldeschluss: 10.10</a:t>
            </a:r>
          </a:p>
          <a:p>
            <a:r>
              <a:rPr lang="de-DE" dirty="0"/>
              <a:t>- Bei Auslosung muss dann die Studienbescheinigung an uns per Mail geschickt werden, weitere Infos folgen aber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8399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Wer kommt aus Düsseldorf? </a:t>
            </a:r>
          </a:p>
          <a:p>
            <a:r>
              <a:rPr lang="de-DE" dirty="0"/>
              <a:t>Wer kommt aus Köln? </a:t>
            </a:r>
          </a:p>
          <a:p>
            <a:r>
              <a:rPr lang="de-DE" dirty="0"/>
              <a:t>Wer kommt vom “Dorf“, mit weniger als 10.000? </a:t>
            </a:r>
          </a:p>
          <a:p>
            <a:r>
              <a:rPr lang="de-DE" dirty="0"/>
              <a:t>Wer kommt aus dem kleinsten Dorf? </a:t>
            </a:r>
          </a:p>
          <a:p>
            <a:r>
              <a:rPr lang="de-DE" dirty="0"/>
              <a:t>Wessen Geburtsort ist am weitesten von Düsseldorf weg? </a:t>
            </a:r>
          </a:p>
          <a:p>
            <a:r>
              <a:rPr lang="de-DE" dirty="0"/>
              <a:t>Wer ist älter als 25? </a:t>
            </a:r>
          </a:p>
          <a:p>
            <a:r>
              <a:rPr lang="de-DE" dirty="0"/>
              <a:t>Wer ist jünger als 18?</a:t>
            </a:r>
          </a:p>
          <a:p>
            <a:r>
              <a:rPr lang="de-DE" dirty="0"/>
              <a:t>Wer hatte Psychologie als Schulfach? </a:t>
            </a:r>
          </a:p>
          <a:p>
            <a:r>
              <a:rPr lang="de-DE" dirty="0"/>
              <a:t>Wer isst Nutella mit Butter?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Wer ist Single? 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408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101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5601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832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CDF78-82EF-9543-BE51-6C782F45966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48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20" dirty="0"/>
              <a:t>psyfako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10" dirty="0"/>
              <a:t>psycholympia.de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9/27/24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5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9/27/24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46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9/27/24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62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97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21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26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024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20" dirty="0"/>
              <a:t>psyfako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10" dirty="0"/>
              <a:t>psycholympia.de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20" dirty="0"/>
              <a:t>psyfako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10" dirty="0"/>
              <a:t>psycholympia.de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20" dirty="0"/>
              <a:t>psyfako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10" dirty="0"/>
              <a:t>psycholympia.de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20" dirty="0"/>
              <a:t>psyfako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10" dirty="0"/>
              <a:t>psycholympia.de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48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5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304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8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775327" y="751331"/>
            <a:ext cx="7416673" cy="56174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232147" y="743712"/>
            <a:ext cx="3302635" cy="5556885"/>
          </a:xfrm>
          <a:custGeom>
            <a:avLst/>
            <a:gdLst/>
            <a:ahLst/>
            <a:cxnLst/>
            <a:rect l="l" t="t" r="r" b="b"/>
            <a:pathLst>
              <a:path w="3302634" h="5556885">
                <a:moveTo>
                  <a:pt x="3302507" y="0"/>
                </a:moveTo>
                <a:lnTo>
                  <a:pt x="825626" y="0"/>
                </a:lnTo>
                <a:lnTo>
                  <a:pt x="0" y="5556504"/>
                </a:lnTo>
                <a:lnTo>
                  <a:pt x="2476880" y="5556504"/>
                </a:lnTo>
                <a:lnTo>
                  <a:pt x="330250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926328" y="6405397"/>
            <a:ext cx="753745" cy="254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20" dirty="0"/>
              <a:t>psyfako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268092" y="6405397"/>
            <a:ext cx="1619250" cy="254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spc="-10" dirty="0"/>
              <a:t>psycholympia.de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8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pen.spotify.com/playlist/0DIecM13eUaXFESALyMEty?si=22f6695fd92b4aa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11" Type="http://schemas.openxmlformats.org/officeDocument/2006/relationships/image" Target="../media/image42.jpeg"/><Relationship Id="rId5" Type="http://schemas.openxmlformats.org/officeDocument/2006/relationships/image" Target="../media/image36.jpg"/><Relationship Id="rId15" Type="http://schemas.openxmlformats.org/officeDocument/2006/relationships/image" Target="../media/image4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Relationship Id="rId1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discord.gg/pfJkV8ApD7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hu.webex.com/hhu/j.php?MTID=mb909cf908c428b6d0e1db84ff29acbf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duesseldorf.de/home/universitaet/weiterfuehrend/lageplan-und-anfahrt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sf.hhu.d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mie3Fe8eHkKrY7Ka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sychologie.hhu.de/studium-und-lehre-psychologie/polyvalenter-bachelor-of-science-studiengang-ab-wintersemester-2020/2021/pruefungstermine-und-krankmeldungen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ychologie.hhu.de/studium.html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www.studierendenakademie.hhu.de/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idp.uni-duesseldorf.de/idp/profile/SAML2/Redirect/SSO?execution=e1s2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indowsreport.com/microsoft-office-not-opening-on-windows-8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sta.hhu.de/vorstand-referate/referate/sozialreferat/rueckerstattung-des-semestertickets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hyperlink" Target="https://woodenbild.blogspot.com/2018/02/mensa-hhu.html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odenbild.blogspot.com/2018/02/mensa-hhu.html" TargetMode="External"/><Relationship Id="rId4" Type="http://schemas.openxmlformats.org/officeDocument/2006/relationships/image" Target="../media/image9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tbike.de/de/duesseldorf/campusbik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thedorf.de/konsum/buy-local-duesseldorf-xmas-gifts-2018/" TargetMode="External"/><Relationship Id="rId3" Type="http://schemas.openxmlformats.org/officeDocument/2006/relationships/image" Target="../media/image102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uesseldorf.de/kulturamt/kultur-duesseldorf/artcard.html" TargetMode="External"/><Relationship Id="rId5" Type="http://schemas.openxmlformats.org/officeDocument/2006/relationships/hyperlink" Target="https://city-tourist.de/city-tourist.de-Duesseldorf.htm" TargetMode="External"/><Relationship Id="rId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burg-vischering.de/veranstaltung/soundseeing-konzert-jan-klare-mit-the-dorf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hyperlink" Target="http://www.thedorf.de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avishscorner.co.uk/2017/04/i-wrote-blog-post-for-unidays.html" TargetMode="External"/><Relationship Id="rId5" Type="http://schemas.openxmlformats.org/officeDocument/2006/relationships/image" Target="../media/image107.jpg"/><Relationship Id="rId4" Type="http://schemas.openxmlformats.org/officeDocument/2006/relationships/hyperlink" Target="https://pxhere.com/en/photo/1148688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6" name="Straight Connector 8198">
            <a:extLst>
              <a:ext uri="{FF2B5EF4-FFF2-40B4-BE49-F238E27FC236}">
                <a16:creationId xmlns:a16="http://schemas.microsoft.com/office/drawing/2014/main" id="{B568774A-C3DC-443D-BBAC-2832A08E3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pc="100" dirty="0" err="1"/>
              <a:t>WILlKommen</a:t>
            </a:r>
            <a:r>
              <a:rPr lang="en-US" spc="100" dirty="0"/>
              <a:t> </a:t>
            </a:r>
            <a:r>
              <a:rPr lang="en-US" spc="100" dirty="0" err="1"/>
              <a:t>zur</a:t>
            </a:r>
            <a:r>
              <a:rPr lang="en-US" spc="100" dirty="0"/>
              <a:t> ESAG 2024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24129" y="2286000"/>
            <a:ext cx="4656236" cy="4023360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Fachschaft Psychologie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27. September 2024</a:t>
            </a:r>
          </a:p>
        </p:txBody>
      </p:sp>
      <p:sp>
        <p:nvSpPr>
          <p:cNvPr id="8197" name="Rectangle 8200">
            <a:extLst>
              <a:ext uri="{FF2B5EF4-FFF2-40B4-BE49-F238E27FC236}">
                <a16:creationId xmlns:a16="http://schemas.microsoft.com/office/drawing/2014/main" id="{A60E76B6-34F8-4E6C-92B8-6F8C71DE3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8" name="Rectangle 8202">
            <a:extLst>
              <a:ext uri="{FF2B5EF4-FFF2-40B4-BE49-F238E27FC236}">
                <a16:creationId xmlns:a16="http://schemas.microsoft.com/office/drawing/2014/main" id="{099ED165-830E-4E68-AB64-C96EA50B1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7572BB-71D3-1E6E-2A18-A0D5DC807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3" t="2388"/>
          <a:stretch/>
        </p:blipFill>
        <p:spPr>
          <a:xfrm>
            <a:off x="6975261" y="684202"/>
            <a:ext cx="2792002" cy="2801259"/>
          </a:xfrm>
          <a:prstGeom prst="rect">
            <a:avLst/>
          </a:prstGeom>
        </p:spPr>
      </p:pic>
      <p:sp>
        <p:nvSpPr>
          <p:cNvPr id="8200" name="Rectangle 8204">
            <a:extLst>
              <a:ext uri="{FF2B5EF4-FFF2-40B4-BE49-F238E27FC236}">
                <a16:creationId xmlns:a16="http://schemas.microsoft.com/office/drawing/2014/main" id="{51FF5BD5-2504-4FF6-B6AC-D06DBDFB7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2" name="Rectangle 8206">
            <a:extLst>
              <a:ext uri="{FF2B5EF4-FFF2-40B4-BE49-F238E27FC236}">
                <a16:creationId xmlns:a16="http://schemas.microsoft.com/office/drawing/2014/main" id="{88E98F08-4E7B-411E-AC2A-0419B8E76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4" name="Rectangle 8208">
            <a:extLst>
              <a:ext uri="{FF2B5EF4-FFF2-40B4-BE49-F238E27FC236}">
                <a16:creationId xmlns:a16="http://schemas.microsoft.com/office/drawing/2014/main" id="{2AD1333C-075B-4963-A1F6-A5D1E1002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Logo Heinrich-Heine-Universität Düsseldorf">
            <a:extLst>
              <a:ext uri="{FF2B5EF4-FFF2-40B4-BE49-F238E27FC236}">
                <a16:creationId xmlns:a16="http://schemas.microsoft.com/office/drawing/2014/main" id="{4F7F02F8-89EE-4633-9EC6-62D68A556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3799" y="4953543"/>
            <a:ext cx="2880360" cy="72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731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B568774A-C3DC-443D-BBAC-2832A08E3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8DE44A7-3674-79CF-E75E-21978D17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/>
              <a:t>Allgemeine Psychologie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7A0D6-F434-0E9A-3502-BAE5A28D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 err="1"/>
              <a:t>Leitung</a:t>
            </a:r>
            <a:r>
              <a:rPr lang="en-US" sz="2000" dirty="0"/>
              <a:t>: Prof. Dr. Martin Heil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/>
              <a:t>Keine Lehre im Bachelor und Master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/>
              <a:t>aber: z.B. Abschlussarbeiten dennoch möglich ;) 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2000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1026" name="Picture 2" descr="Martin Heil">
            <a:extLst>
              <a:ext uri="{FF2B5EF4-FFF2-40B4-BE49-F238E27FC236}">
                <a16:creationId xmlns:a16="http://schemas.microsoft.com/office/drawing/2014/main" id="{DA17F12B-5D3B-1082-288A-D0044AA2D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6076" y="640080"/>
            <a:ext cx="1752035" cy="26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4865EA-4131-3F04-BF6D-9FA4D7885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6576" y="3589867"/>
            <a:ext cx="3391036" cy="262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79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E44A7-3674-79CF-E75E-21978D17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9"/>
            <a:ext cx="4504605" cy="1737360"/>
          </a:xfrm>
        </p:spPr>
        <p:txBody>
          <a:bodyPr/>
          <a:lstStyle/>
          <a:p>
            <a:r>
              <a:rPr lang="de-DE" dirty="0"/>
              <a:t>Mathematische und kognitive Psychologie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9B4C5B0-31F9-C904-19DE-41C1332AA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35" r="9123"/>
          <a:stretch/>
        </p:blipFill>
        <p:spPr>
          <a:xfrm>
            <a:off x="7052604" y="2257505"/>
            <a:ext cx="4619027" cy="401486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7A0D6-F434-0E9A-3502-BAE5A28D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0179" y="2257505"/>
            <a:ext cx="5919537" cy="3942997"/>
          </a:xfrm>
        </p:spPr>
        <p:txBody>
          <a:bodyPr>
            <a:noAutofit/>
          </a:bodyPr>
          <a:lstStyle/>
          <a:p>
            <a:r>
              <a:rPr lang="de-DE" sz="1900" dirty="0"/>
              <a:t>Leitung: Prof. Dr. Ute J. Bayen, </a:t>
            </a:r>
            <a:r>
              <a:rPr lang="de-DE" sz="1900" dirty="0" err="1"/>
              <a:t>Ph.D</a:t>
            </a:r>
            <a:r>
              <a:rPr lang="de-DE" sz="1900" dirty="0"/>
              <a:t>.</a:t>
            </a:r>
          </a:p>
          <a:p>
            <a:endParaRPr lang="de-DE" sz="1900" dirty="0"/>
          </a:p>
          <a:p>
            <a:r>
              <a:rPr lang="de-DE" sz="1900" dirty="0"/>
              <a:t>Lehre im Bachelor: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B1 „Quantitative Methoden I“ </a:t>
            </a:r>
          </a:p>
          <a:p>
            <a:pPr marL="285750" indent="-285750">
              <a:buFontTx/>
              <a:buChar char="-"/>
            </a:pPr>
            <a:r>
              <a:rPr lang="nl-NL" sz="1900" dirty="0"/>
              <a:t>Pflichtmodul B2 „Quantitative Methoden II“ 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J „Entwicklungspsychologie“</a:t>
            </a:r>
          </a:p>
          <a:p>
            <a:r>
              <a:rPr lang="de-DE" sz="1900" dirty="0"/>
              <a:t>Lehre im Master: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A „Quantitative Forschungsmethoden und Evaluation“</a:t>
            </a:r>
          </a:p>
          <a:p>
            <a:pPr marL="285750" indent="-285750">
              <a:buFontTx/>
              <a:buChar char="-"/>
            </a:pPr>
            <a:endParaRPr lang="de-DE" sz="1900" dirty="0"/>
          </a:p>
        </p:txBody>
      </p:sp>
      <p:pic>
        <p:nvPicPr>
          <p:cNvPr id="6150" name="Picture 6" descr="Foto von Ute J. Bayen">
            <a:extLst>
              <a:ext uri="{FF2B5EF4-FFF2-40B4-BE49-F238E27FC236}">
                <a16:creationId xmlns:a16="http://schemas.microsoft.com/office/drawing/2014/main" id="{EE47EB41-521E-50F5-1807-7AF766F0B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933" y="646143"/>
            <a:ext cx="1115129" cy="16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384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E44A7-3674-79CF-E75E-21978D17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9"/>
            <a:ext cx="4684341" cy="1737360"/>
          </a:xfrm>
        </p:spPr>
        <p:txBody>
          <a:bodyPr/>
          <a:lstStyle/>
          <a:p>
            <a:r>
              <a:rPr lang="de-DE" dirty="0"/>
              <a:t>Allgemeine Psychologie und Arbeitspsychologie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F7E70FD-5031-DFFC-26DE-8BC36AE0E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3675" y="471509"/>
            <a:ext cx="1617448" cy="2156597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7A0D6-F434-0E9A-3502-BAE5A28D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7" y="2257506"/>
            <a:ext cx="7579942" cy="3324688"/>
          </a:xfrm>
        </p:spPr>
        <p:txBody>
          <a:bodyPr>
            <a:normAutofit fontScale="77500" lnSpcReduction="20000"/>
          </a:bodyPr>
          <a:lstStyle/>
          <a:p>
            <a:r>
              <a:rPr lang="de-DE" sz="2400" dirty="0"/>
              <a:t>Leitung: Prof. Dr. Axel Buchner</a:t>
            </a:r>
          </a:p>
          <a:p>
            <a:endParaRPr lang="de-DE" sz="2400" dirty="0"/>
          </a:p>
          <a:p>
            <a:r>
              <a:rPr lang="de-DE" sz="2400" dirty="0"/>
              <a:t>Lehre im Bachelor: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Pflichtmodul G „Allgemeine Psychologie I“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Basismodul M „Arbeitspsychologie und Ergonomie“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Aufbaumodul P „Arbeitspsychologie und Ergonomie“</a:t>
            </a:r>
          </a:p>
          <a:p>
            <a:r>
              <a:rPr lang="de-DE" sz="2400" dirty="0"/>
              <a:t>Lehre im Master (Prof. Dr. Bell):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Pflichtmodul E „Angewandte Kognitive Psychologie“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Wahlpflichtmodul I „Angewandte Kognitive Psychologie“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8746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B568774A-C3DC-443D-BBAC-2832A08E3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8DE44A7-3674-79CF-E75E-21978D17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/>
              <a:t>Biologische Psychologie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7A0D6-F434-0E9A-3502-BAE5A28D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 err="1"/>
              <a:t>Leitung</a:t>
            </a:r>
            <a:r>
              <a:rPr lang="en-US" sz="1800" dirty="0"/>
              <a:t>: Prof. Dr. Christian </a:t>
            </a:r>
            <a:r>
              <a:rPr lang="en-US" sz="1800" dirty="0" err="1"/>
              <a:t>Bellebaum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 err="1"/>
              <a:t>Lehre</a:t>
            </a:r>
            <a:r>
              <a:rPr lang="en-US" sz="1800" dirty="0"/>
              <a:t> </a:t>
            </a:r>
            <a:r>
              <a:rPr lang="en-US" sz="1800" dirty="0" err="1"/>
              <a:t>im</a:t>
            </a:r>
            <a:r>
              <a:rPr lang="en-US" sz="1800" dirty="0"/>
              <a:t> Bachelor: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sz="1800" dirty="0" err="1"/>
              <a:t>Pflichtmodul</a:t>
            </a:r>
            <a:r>
              <a:rPr lang="en-US" sz="1800" dirty="0"/>
              <a:t> I „</a:t>
            </a:r>
            <a:r>
              <a:rPr lang="en-US" sz="1800" dirty="0" err="1"/>
              <a:t>Biologische</a:t>
            </a:r>
            <a:r>
              <a:rPr lang="en-US" sz="1800" dirty="0"/>
              <a:t> </a:t>
            </a:r>
            <a:r>
              <a:rPr lang="en-US" sz="1800" dirty="0" err="1"/>
              <a:t>Psychologie</a:t>
            </a:r>
            <a:r>
              <a:rPr lang="en-US" sz="1800" dirty="0"/>
              <a:t>“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sz="1800" dirty="0" err="1"/>
              <a:t>Basismodul</a:t>
            </a:r>
            <a:r>
              <a:rPr lang="en-US" sz="1800" dirty="0"/>
              <a:t> O "</a:t>
            </a:r>
            <a:r>
              <a:rPr lang="en-US" sz="1800" dirty="0" err="1"/>
              <a:t>Neurowissenschaftliche</a:t>
            </a:r>
            <a:r>
              <a:rPr lang="en-US" sz="1800" dirty="0"/>
              <a:t> </a:t>
            </a:r>
            <a:r>
              <a:rPr lang="en-US" sz="1800" dirty="0" err="1"/>
              <a:t>Psychologie</a:t>
            </a:r>
            <a:r>
              <a:rPr lang="en-US" sz="1800" dirty="0"/>
              <a:t>“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 err="1"/>
              <a:t>Lehre</a:t>
            </a:r>
            <a:r>
              <a:rPr lang="en-US" sz="1800" dirty="0"/>
              <a:t> </a:t>
            </a:r>
            <a:r>
              <a:rPr lang="en-US" sz="1800" dirty="0" err="1"/>
              <a:t>im</a:t>
            </a:r>
            <a:r>
              <a:rPr lang="en-US" sz="1800" dirty="0"/>
              <a:t> Master: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sz="1800" dirty="0" err="1"/>
              <a:t>Pflichtmodul</a:t>
            </a:r>
            <a:r>
              <a:rPr lang="en-US" sz="1800" dirty="0"/>
              <a:t> G „</a:t>
            </a:r>
            <a:r>
              <a:rPr lang="en-US" sz="1800" dirty="0" err="1"/>
              <a:t>Neurowissenschaftliche</a:t>
            </a:r>
            <a:r>
              <a:rPr lang="en-US" sz="1800" dirty="0"/>
              <a:t> </a:t>
            </a:r>
            <a:r>
              <a:rPr lang="en-US" sz="1800" dirty="0" err="1"/>
              <a:t>Psychologie</a:t>
            </a:r>
            <a:r>
              <a:rPr lang="en-US" sz="1800" dirty="0"/>
              <a:t>“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2052" name="Picture 4" descr="Foto von Christian Bellebaum">
            <a:extLst>
              <a:ext uri="{FF2B5EF4-FFF2-40B4-BE49-F238E27FC236}">
                <a16:creationId xmlns:a16="http://schemas.microsoft.com/office/drawing/2014/main" id="{2E317C07-D483-0429-14C5-DC850E88B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4923" y="579922"/>
            <a:ext cx="1974341" cy="26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BE6E49B-A4C5-CE7E-4CA4-1328E337F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82262" y="3429000"/>
            <a:ext cx="4085610" cy="30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36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E44A7-3674-79CF-E75E-21978D17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5350546" cy="1737360"/>
          </a:xfrm>
        </p:spPr>
        <p:txBody>
          <a:bodyPr/>
          <a:lstStyle/>
          <a:p>
            <a:r>
              <a:rPr lang="de-DE" dirty="0"/>
              <a:t>Biologische Psychologie des </a:t>
            </a:r>
            <a:r>
              <a:rPr lang="de-DE" dirty="0" err="1"/>
              <a:t>entscheidungsverhaltens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6C266F5-4A55-AA5A-3DE9-F14289988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34880" y="471509"/>
            <a:ext cx="1673106" cy="240788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7A0D6-F434-0E9A-3502-BAE5A28D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7097188" cy="3762294"/>
          </a:xfrm>
        </p:spPr>
        <p:txBody>
          <a:bodyPr>
            <a:normAutofit/>
          </a:bodyPr>
          <a:lstStyle/>
          <a:p>
            <a:r>
              <a:rPr lang="de-DE" sz="1900" dirty="0"/>
              <a:t>Leitung: Prof. Dr. Gerhard Jocham</a:t>
            </a:r>
          </a:p>
          <a:p>
            <a:endParaRPr lang="de-DE" sz="1900" dirty="0"/>
          </a:p>
          <a:p>
            <a:pPr>
              <a:lnSpc>
                <a:spcPct val="90000"/>
              </a:lnSpc>
            </a:pPr>
            <a:r>
              <a:rPr lang="en-US" sz="2000" dirty="0" err="1"/>
              <a:t>Lehre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Bachelor: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900" dirty="0"/>
              <a:t>Pflichtmodul C „Versuchsplanung und -auswertung“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1900" dirty="0"/>
              <a:t>Pflichtmodul H „Allgemeine Psychologie II“ 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900" dirty="0"/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DE" sz="1900" dirty="0"/>
          </a:p>
        </p:txBody>
      </p:sp>
    </p:spTree>
    <p:extLst>
      <p:ext uri="{BB962C8B-B14F-4D97-AF65-F5344CB8AC3E}">
        <p14:creationId xmlns:p14="http://schemas.microsoft.com/office/powerpoint/2010/main" val="3699876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E44A7-3674-79CF-E75E-21978D17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828032" cy="1737360"/>
          </a:xfrm>
        </p:spPr>
        <p:txBody>
          <a:bodyPr/>
          <a:lstStyle/>
          <a:p>
            <a:r>
              <a:rPr lang="de-DE" dirty="0"/>
              <a:t>Biologische Psychologie und </a:t>
            </a:r>
            <a:r>
              <a:rPr lang="de-DE" dirty="0" err="1"/>
              <a:t>sozialpsychologie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4D7CCAE-EC22-CDCC-DDFC-59D176D0D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04" b="695"/>
          <a:stretch/>
        </p:blipFill>
        <p:spPr>
          <a:xfrm>
            <a:off x="6339842" y="1520404"/>
            <a:ext cx="5053646" cy="3762294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7A0D6-F434-0E9A-3502-BAE5A28D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sz="7600" dirty="0"/>
              <a:t>Leitung: Prof. Dr. Bettina M. Pause</a:t>
            </a:r>
          </a:p>
          <a:p>
            <a:endParaRPr lang="de-DE" sz="7600" dirty="0"/>
          </a:p>
          <a:p>
            <a:r>
              <a:rPr lang="de-DE" sz="7600" dirty="0"/>
              <a:t>Lehre im Bachelor:</a:t>
            </a:r>
          </a:p>
          <a:p>
            <a:pPr marL="285750" indent="-285750">
              <a:buFontTx/>
              <a:buChar char="-"/>
            </a:pPr>
            <a:r>
              <a:rPr lang="de-DE" sz="7600" dirty="0"/>
              <a:t>Pflichtmodul L „Sozialpsychologie“</a:t>
            </a:r>
          </a:p>
          <a:p>
            <a:pPr marL="285750" indent="-285750">
              <a:buFontTx/>
              <a:buChar char="-"/>
            </a:pPr>
            <a:r>
              <a:rPr lang="de-DE" sz="7600" dirty="0"/>
              <a:t>Aufbaumodul Q „Klinische Psychologie: Allgemeine Verfahrenslehre der Psychotherapie“</a:t>
            </a:r>
          </a:p>
          <a:p>
            <a:endParaRPr lang="de-D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DF7189F-C3BE-FCEF-48A5-B3F1466F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989" y="162061"/>
            <a:ext cx="14287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576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E44A7-3674-79CF-E75E-21978D17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9"/>
            <a:ext cx="5455049" cy="1737360"/>
          </a:xfrm>
        </p:spPr>
        <p:txBody>
          <a:bodyPr/>
          <a:lstStyle/>
          <a:p>
            <a:r>
              <a:rPr lang="de-DE" dirty="0"/>
              <a:t>Diagnostik und differentielle </a:t>
            </a:r>
            <a:r>
              <a:rPr lang="de-DE" dirty="0" err="1"/>
              <a:t>psychologie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7A0D6-F434-0E9A-3502-BAE5A28D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7" y="2257506"/>
            <a:ext cx="10000923" cy="3762294"/>
          </a:xfrm>
        </p:spPr>
        <p:txBody>
          <a:bodyPr/>
          <a:lstStyle/>
          <a:p>
            <a:r>
              <a:rPr lang="de-DE" sz="1900" dirty="0"/>
              <a:t>Leitung: Prof. Dr. Jochen Musch</a:t>
            </a:r>
          </a:p>
          <a:p>
            <a:endParaRPr lang="de-DE" sz="1900" dirty="0"/>
          </a:p>
          <a:p>
            <a:r>
              <a:rPr lang="de-DE" sz="1900" dirty="0"/>
              <a:t>Lehre im Bachelor: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K „Differentielle Psychologie und Persönlichkeitspsychologie“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E „Grundlagen der Diagnostik“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F „Diagnostische Verfahren“</a:t>
            </a:r>
          </a:p>
          <a:p>
            <a:r>
              <a:rPr lang="de-DE" sz="1900" dirty="0"/>
              <a:t>Lehre im Master: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B „Psychologische Diagnostik“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098" name="Picture 2" descr="Foto von Jochen Musch">
            <a:extLst>
              <a:ext uri="{FF2B5EF4-FFF2-40B4-BE49-F238E27FC236}">
                <a16:creationId xmlns:a16="http://schemas.microsoft.com/office/drawing/2014/main" id="{85929A60-9D93-04EC-5CB0-DD21E8CA4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345" y="303869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A26A8FF-AFB9-1185-79CB-3EBE68B5D7D2}"/>
              </a:ext>
            </a:extLst>
          </p:cNvPr>
          <p:cNvSpPr txBox="1"/>
          <p:nvPr/>
        </p:nvSpPr>
        <p:spPr>
          <a:xfrm>
            <a:off x="10304984" y="2257506"/>
            <a:ext cx="157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3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zur Playlist</a:t>
            </a:r>
            <a:endParaRPr lang="de-DE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12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E44A7-3674-79CF-E75E-21978D17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9"/>
            <a:ext cx="4775782" cy="1737360"/>
          </a:xfrm>
        </p:spPr>
        <p:txBody>
          <a:bodyPr/>
          <a:lstStyle/>
          <a:p>
            <a:r>
              <a:rPr lang="de-DE" dirty="0"/>
              <a:t>Klinische Psychologie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7A0D6-F434-0E9A-3502-BAE5A28D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7" y="2257505"/>
            <a:ext cx="10323141" cy="4128985"/>
          </a:xfrm>
        </p:spPr>
        <p:txBody>
          <a:bodyPr>
            <a:normAutofit lnSpcReduction="10000"/>
          </a:bodyPr>
          <a:lstStyle/>
          <a:p>
            <a:r>
              <a:rPr lang="de-DE" sz="1900" dirty="0"/>
              <a:t>Leitung: Prof. Dr. Susanne Becker</a:t>
            </a:r>
          </a:p>
          <a:p>
            <a:endParaRPr lang="de-DE" sz="1900" dirty="0"/>
          </a:p>
          <a:p>
            <a:r>
              <a:rPr lang="de-DE" sz="1900" dirty="0"/>
              <a:t>Lehre im Bachelor: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Basismodul N „Klinische Psychologie: Störungslehre“ 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X, „Präventive und rehabilitative Konzepte“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Y „Berufsethik und Berufsrecht“</a:t>
            </a:r>
          </a:p>
          <a:p>
            <a:r>
              <a:rPr lang="de-DE" sz="1900" dirty="0"/>
              <a:t>Lehre im Master: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F „Klinische Psychologie“</a:t>
            </a:r>
          </a:p>
          <a:p>
            <a:pPr marL="285750" indent="-285750">
              <a:buFontTx/>
              <a:buChar char="-"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Wahlpflichtmodul K, „Neurowissenschaftliche Psychologie“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Wahlpflichtmodul J „Klinische Psychologie“</a:t>
            </a:r>
          </a:p>
          <a:p>
            <a:pPr marL="285750" indent="-285750">
              <a:buFontTx/>
              <a:buChar char="-"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indent="-285750">
              <a:buFontTx/>
              <a:buChar char="-"/>
            </a:pPr>
            <a:endParaRPr lang="de-DE" sz="1900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pic>
        <p:nvPicPr>
          <p:cNvPr id="5122" name="Picture 2" descr="Foto von Susanne Becker">
            <a:extLst>
              <a:ext uri="{FF2B5EF4-FFF2-40B4-BE49-F238E27FC236}">
                <a16:creationId xmlns:a16="http://schemas.microsoft.com/office/drawing/2014/main" id="{645BCDA6-8290-6211-65D1-B50F34E1D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989" y="299106"/>
            <a:ext cx="1524544" cy="203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Kleidung, Person, draußen, Gras enthält.&#10;&#10;Automatisch generierte Beschreibung">
            <a:extLst>
              <a:ext uri="{FF2B5EF4-FFF2-40B4-BE49-F238E27FC236}">
                <a16:creationId xmlns:a16="http://schemas.microsoft.com/office/drawing/2014/main" id="{51ECE5A3-74B9-67FB-39D5-7CBB5FA32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430" y="2388443"/>
            <a:ext cx="4656103" cy="309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42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E44A7-3674-79CF-E75E-21978D17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9"/>
            <a:ext cx="4504605" cy="1737360"/>
          </a:xfrm>
        </p:spPr>
        <p:txBody>
          <a:bodyPr/>
          <a:lstStyle/>
          <a:p>
            <a:r>
              <a:rPr lang="de-DE" dirty="0"/>
              <a:t>Vergleichende Psychologie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4EF0035-7061-DCB4-34D9-16B9CFA63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61" r="15101" b="3722"/>
          <a:stretch/>
        </p:blipFill>
        <p:spPr>
          <a:xfrm>
            <a:off x="7263913" y="1742479"/>
            <a:ext cx="4425666" cy="4100357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7A0D6-F434-0E9A-3502-BAE5A28D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526" y="2081784"/>
            <a:ext cx="6279041" cy="4535180"/>
          </a:xfrm>
        </p:spPr>
        <p:txBody>
          <a:bodyPr>
            <a:normAutofit/>
          </a:bodyPr>
          <a:lstStyle/>
          <a:p>
            <a:r>
              <a:rPr lang="de-DE" sz="1900" dirty="0"/>
              <a:t>Prof. Dr. Tobias </a:t>
            </a:r>
            <a:r>
              <a:rPr lang="de-DE" sz="1900" dirty="0" err="1"/>
              <a:t>Kalenscher</a:t>
            </a:r>
            <a:endParaRPr lang="de-DE" sz="1900" dirty="0"/>
          </a:p>
          <a:p>
            <a:endParaRPr lang="de-DE" sz="1900" dirty="0"/>
          </a:p>
          <a:p>
            <a:r>
              <a:rPr lang="de-DE" sz="1900" dirty="0"/>
              <a:t>Lehre im Bachelor: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A1, A2 &amp; A3 </a:t>
            </a:r>
            <a:r>
              <a:rPr lang="de-DE" sz="1900" dirty="0">
                <a:sym typeface="Wingdings" panose="05000000000000000000" pitchFamily="2" charset="2"/>
              </a:rPr>
              <a:t>(</a:t>
            </a:r>
            <a:r>
              <a:rPr lang="de-DE" sz="1900" dirty="0"/>
              <a:t>Alles ein Modul)</a:t>
            </a:r>
          </a:p>
          <a:p>
            <a:pPr marL="742950" lvl="1" indent="-285750">
              <a:buFontTx/>
              <a:buChar char="-"/>
            </a:pPr>
            <a:r>
              <a:rPr lang="de-DE" sz="1700" dirty="0"/>
              <a:t>A1 „Grundlagen der Medizin“</a:t>
            </a:r>
          </a:p>
          <a:p>
            <a:pPr marL="742950" lvl="1" indent="-285750">
              <a:buFontTx/>
              <a:buChar char="-"/>
            </a:pPr>
            <a:r>
              <a:rPr lang="de-DE" sz="1700" dirty="0"/>
              <a:t>A2 „Grundlagen der Pharmakologie“</a:t>
            </a:r>
          </a:p>
          <a:p>
            <a:pPr marL="742950" lvl="1" indent="-285750">
              <a:buFontTx/>
              <a:buChar char="-"/>
            </a:pPr>
            <a:r>
              <a:rPr lang="de-DE" sz="1700" dirty="0"/>
              <a:t>A3 „Kognitiv-affektive Neurowissenschaften“</a:t>
            </a:r>
            <a:r>
              <a:rPr lang="de-DE" sz="2100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Aufbaumodul R "Neurowissenschaftliche Psychologie"</a:t>
            </a:r>
          </a:p>
          <a:p>
            <a:endParaRPr lang="de-DE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285ABEA-34C1-AF58-95D3-A4539276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oto von Tobias Kalenscher">
            <a:extLst>
              <a:ext uri="{FF2B5EF4-FFF2-40B4-BE49-F238E27FC236}">
                <a16:creationId xmlns:a16="http://schemas.microsoft.com/office/drawing/2014/main" id="{7C9DDBCC-581E-3B93-49E2-31650F65B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446" y="194038"/>
            <a:ext cx="1716133" cy="188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781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E44A7-3674-79CF-E75E-21978D17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471509"/>
            <a:ext cx="4504605" cy="1737360"/>
          </a:xfrm>
        </p:spPr>
        <p:txBody>
          <a:bodyPr/>
          <a:lstStyle/>
          <a:p>
            <a:r>
              <a:rPr lang="de-DE" dirty="0"/>
              <a:t>Wahrnehmungs-psychologie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E632590-C0CA-6ECA-7CFE-C5D202ED6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0" y="901538"/>
            <a:ext cx="5678488" cy="502634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7A0D6-F434-0E9A-3502-BAE5A28D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5254752" cy="3762294"/>
          </a:xfrm>
        </p:spPr>
        <p:txBody>
          <a:bodyPr/>
          <a:lstStyle/>
          <a:p>
            <a:r>
              <a:rPr lang="de-DE" sz="1900" dirty="0"/>
              <a:t>Prof. Dr. Eckart Zimmermann</a:t>
            </a:r>
          </a:p>
          <a:p>
            <a:endParaRPr lang="de-DE" sz="1900" dirty="0"/>
          </a:p>
          <a:p>
            <a:r>
              <a:rPr lang="de-DE" sz="1900" dirty="0"/>
              <a:t>Lehre im Bachelor:</a:t>
            </a:r>
          </a:p>
          <a:p>
            <a:pPr marL="285750" indent="-285750">
              <a:buFontTx/>
              <a:buChar char="-"/>
            </a:pPr>
            <a:r>
              <a:rPr lang="de-DE" sz="1900" dirty="0"/>
              <a:t>Pflichtmodul D „Experimentelles Praktikum“</a:t>
            </a:r>
          </a:p>
          <a:p>
            <a:endParaRPr lang="de-DE" dirty="0"/>
          </a:p>
        </p:txBody>
      </p:sp>
      <p:pic>
        <p:nvPicPr>
          <p:cNvPr id="8194" name="Picture 2" descr="Foto von Eckart Zimmermann">
            <a:extLst>
              <a:ext uri="{FF2B5EF4-FFF2-40B4-BE49-F238E27FC236}">
                <a16:creationId xmlns:a16="http://schemas.microsoft.com/office/drawing/2014/main" id="{16AD6A1B-52B9-0A57-D1F1-93497AF1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318" y="211612"/>
            <a:ext cx="1331504" cy="19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74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10000 Fragen…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01DB361-814C-4310-B4DB-93CC4B802F24}"/>
              </a:ext>
            </a:extLst>
          </p:cNvPr>
          <p:cNvSpPr>
            <a:spLocks/>
          </p:cNvSpPr>
          <p:nvPr/>
        </p:nvSpPr>
        <p:spPr bwMode="auto">
          <a:xfrm>
            <a:off x="1931596" y="1885534"/>
            <a:ext cx="376718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de-DE" sz="26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Wie sieht eine Prüfung aus?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6C4F91-F166-486D-A357-78B5C2CA8187}"/>
              </a:ext>
            </a:extLst>
          </p:cNvPr>
          <p:cNvSpPr>
            <a:spLocks/>
          </p:cNvSpPr>
          <p:nvPr/>
        </p:nvSpPr>
        <p:spPr bwMode="auto">
          <a:xfrm>
            <a:off x="4982418" y="274001"/>
            <a:ext cx="186134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Wo kriege ich Hilfe?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3164E27B-06EE-46D9-AD0E-4B1DFDB96AE6}"/>
              </a:ext>
            </a:extLst>
          </p:cNvPr>
          <p:cNvSpPr>
            <a:spLocks/>
          </p:cNvSpPr>
          <p:nvPr/>
        </p:nvSpPr>
        <p:spPr bwMode="auto">
          <a:xfrm>
            <a:off x="6559550" y="1522766"/>
            <a:ext cx="5636419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de-DE" sz="28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Herrscht Anwesenheitspflicht?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DA7387-196A-4D0E-9379-564D825E9043}"/>
              </a:ext>
            </a:extLst>
          </p:cNvPr>
          <p:cNvSpPr>
            <a:spLocks/>
          </p:cNvSpPr>
          <p:nvPr/>
        </p:nvSpPr>
        <p:spPr bwMode="auto">
          <a:xfrm>
            <a:off x="155575" y="2628488"/>
            <a:ext cx="3565525" cy="7250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24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Wo kriege ich was zu essen?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7D82698-4772-4916-858F-E6A8E3F040EE}"/>
              </a:ext>
            </a:extLst>
          </p:cNvPr>
          <p:cNvSpPr>
            <a:spLocks/>
          </p:cNvSpPr>
          <p:nvPr/>
        </p:nvSpPr>
        <p:spPr bwMode="auto">
          <a:xfrm>
            <a:off x="4332287" y="2922897"/>
            <a:ext cx="413478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de-DE" sz="34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Ich bin krank, was nun?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47F0EAF-2E4B-4A0F-89E9-AE0744B16E08}"/>
              </a:ext>
            </a:extLst>
          </p:cNvPr>
          <p:cNvSpPr>
            <a:spLocks/>
          </p:cNvSpPr>
          <p:nvPr/>
        </p:nvSpPr>
        <p:spPr bwMode="auto">
          <a:xfrm>
            <a:off x="155574" y="4585448"/>
            <a:ext cx="6057901" cy="5055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28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Welche Bücher brauche ich?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696F96A-C05E-47F0-92AD-3DAB98451A10}"/>
              </a:ext>
            </a:extLst>
          </p:cNvPr>
          <p:cNvSpPr>
            <a:spLocks/>
          </p:cNvSpPr>
          <p:nvPr/>
        </p:nvSpPr>
        <p:spPr bwMode="auto">
          <a:xfrm>
            <a:off x="1024128" y="3689685"/>
            <a:ext cx="430861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de-DE" sz="26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Was kann mein Semesterticket?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AC9987CF-1225-4F48-825D-F3209A3EFBE3}"/>
              </a:ext>
            </a:extLst>
          </p:cNvPr>
          <p:cNvSpPr>
            <a:spLocks/>
          </p:cNvSpPr>
          <p:nvPr/>
        </p:nvSpPr>
        <p:spPr bwMode="auto">
          <a:xfrm>
            <a:off x="6852276" y="2243782"/>
            <a:ext cx="3946337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de-DE" sz="28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Was macht die Fachschaft?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AB6833B9-10BA-4843-A3B5-E590721C5883}"/>
              </a:ext>
            </a:extLst>
          </p:cNvPr>
          <p:cNvSpPr>
            <a:spLocks/>
          </p:cNvSpPr>
          <p:nvPr/>
        </p:nvSpPr>
        <p:spPr bwMode="auto">
          <a:xfrm>
            <a:off x="7875588" y="3550739"/>
            <a:ext cx="3958263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de-DE" sz="28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Kann ich nebenbei jobben?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797AD371-7437-4997-86E5-0F637A88DBB4}"/>
              </a:ext>
            </a:extLst>
          </p:cNvPr>
          <p:cNvSpPr>
            <a:spLocks/>
          </p:cNvSpPr>
          <p:nvPr/>
        </p:nvSpPr>
        <p:spPr bwMode="auto">
          <a:xfrm>
            <a:off x="5880523" y="4258092"/>
            <a:ext cx="4462463" cy="494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28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Wo sind die ganzen Räume?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1A5CAD39-ED2B-47C4-A292-321DA241F307}"/>
              </a:ext>
            </a:extLst>
          </p:cNvPr>
          <p:cNvSpPr>
            <a:spLocks/>
          </p:cNvSpPr>
          <p:nvPr/>
        </p:nvSpPr>
        <p:spPr bwMode="auto">
          <a:xfrm>
            <a:off x="7364191" y="639037"/>
            <a:ext cx="4904692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de-DE" sz="3200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Wie lerne ich für Prüfungen?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03C6DC-EE09-47FD-9ECA-244A3D36E69F}"/>
              </a:ext>
            </a:extLst>
          </p:cNvPr>
          <p:cNvSpPr>
            <a:spLocks/>
          </p:cNvSpPr>
          <p:nvPr/>
        </p:nvSpPr>
        <p:spPr bwMode="auto">
          <a:xfrm>
            <a:off x="4677418" y="5008903"/>
            <a:ext cx="409362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de-DE" sz="24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Muss ich ein Praktikum machen?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058EAFE9-1526-4BE5-84D8-EDB27EDEFC3A}"/>
              </a:ext>
            </a:extLst>
          </p:cNvPr>
          <p:cNvSpPr>
            <a:spLocks/>
          </p:cNvSpPr>
          <p:nvPr/>
        </p:nvSpPr>
        <p:spPr bwMode="auto">
          <a:xfrm>
            <a:off x="7596111" y="5722048"/>
            <a:ext cx="295671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de-DE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Was mache ich hier eigentlich?</a:t>
            </a: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7D92CFE2-8D6C-429C-9329-552D1DCBC9E0}"/>
              </a:ext>
            </a:extLst>
          </p:cNvPr>
          <p:cNvSpPr>
            <a:spLocks/>
          </p:cNvSpPr>
          <p:nvPr/>
        </p:nvSpPr>
        <p:spPr bwMode="auto">
          <a:xfrm>
            <a:off x="393396" y="5040823"/>
            <a:ext cx="6848477" cy="1761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3600" dirty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Welche Module muss ich belegen?</a:t>
            </a:r>
          </a:p>
        </p:txBody>
      </p:sp>
    </p:spTree>
    <p:extLst>
      <p:ext uri="{BB962C8B-B14F-4D97-AF65-F5344CB8AC3E}">
        <p14:creationId xmlns:p14="http://schemas.microsoft.com/office/powerpoint/2010/main" val="3788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523BF6-8865-48E5-97BC-E5F426458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E1A445-F7EF-41B3-B20D-1112A814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87938AD-76BE-4FBD-B8C0-18679A331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2DF937-4EBF-7405-0F0F-EC415CF3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625735"/>
            <a:ext cx="3566407" cy="29890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spc="200"/>
              <a:t>Die FaChschaft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20809E-C9E6-4146-AF55-8EB22ED7A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10" y="3759161"/>
            <a:ext cx="356616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nhaltsplatzhalter 4" descr="Ein Bild, das Im Haus, Mobiliar, Szene, Wand enthält.&#10;&#10;Automatisch generierte Beschreibung">
            <a:extLst>
              <a:ext uri="{FF2B5EF4-FFF2-40B4-BE49-F238E27FC236}">
                <a16:creationId xmlns:a16="http://schemas.microsoft.com/office/drawing/2014/main" id="{0C495243-BF85-01A0-9480-1E0ED35CD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10"/>
          <a:stretch/>
        </p:blipFill>
        <p:spPr>
          <a:xfrm>
            <a:off x="4654984" y="975"/>
            <a:ext cx="7533742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F6BE0E3-E452-0F9C-1988-FD0C6B2CAB26}"/>
              </a:ext>
            </a:extLst>
          </p:cNvPr>
          <p:cNvSpPr txBox="1"/>
          <p:nvPr/>
        </p:nvSpPr>
        <p:spPr>
          <a:xfrm>
            <a:off x="919212" y="3843604"/>
            <a:ext cx="3260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dirty="0"/>
              <a:t>23.03.U1.63</a:t>
            </a:r>
          </a:p>
        </p:txBody>
      </p:sp>
    </p:spTree>
    <p:extLst>
      <p:ext uri="{BB962C8B-B14F-4D97-AF65-F5344CB8AC3E}">
        <p14:creationId xmlns:p14="http://schemas.microsoft.com/office/powerpoint/2010/main" val="3034287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ist euer Fachschaftsrat!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518629" y="3513581"/>
            <a:ext cx="110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Joelle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417824" y="3513581"/>
            <a:ext cx="10069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Ella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761915" y="3513581"/>
            <a:ext cx="100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Hagen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391473" y="5903452"/>
            <a:ext cx="113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Paulina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072053" y="5903452"/>
            <a:ext cx="9210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Ole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236980" y="3509481"/>
            <a:ext cx="12204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/>
              <a:t>Elias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186453" y="3544045"/>
            <a:ext cx="10069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Jesko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147773" y="5903452"/>
            <a:ext cx="106410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Simon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826690" y="5904824"/>
            <a:ext cx="87086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Pauline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904326" y="3513581"/>
            <a:ext cx="110423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Lena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492596" y="5903452"/>
            <a:ext cx="111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Sophie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D0FA032-96EA-4187-A23C-C2B0989C8A80}"/>
              </a:ext>
            </a:extLst>
          </p:cNvPr>
          <p:cNvSpPr txBox="1"/>
          <p:nvPr/>
        </p:nvSpPr>
        <p:spPr>
          <a:xfrm>
            <a:off x="8017542" y="5903452"/>
            <a:ext cx="8882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Vektor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D9CC330-E98E-4480-AA69-FAEA0627E710}"/>
              </a:ext>
            </a:extLst>
          </p:cNvPr>
          <p:cNvSpPr txBox="1"/>
          <p:nvPr/>
        </p:nvSpPr>
        <p:spPr>
          <a:xfrm>
            <a:off x="9290022" y="3521138"/>
            <a:ext cx="110423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Lilli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0BA9A0A-E853-4D53-8004-0F1BB120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349" y="4348197"/>
            <a:ext cx="1558138" cy="173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A914F38-C3C1-20E0-1605-D3D3C5AB6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44" y="1873408"/>
            <a:ext cx="1184054" cy="157917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FB1B54D-C53C-9828-C63D-BB932EBDF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869" y="1852151"/>
            <a:ext cx="1200974" cy="1600429"/>
          </a:xfrm>
          <a:prstGeom prst="rect">
            <a:avLst/>
          </a:prstGeom>
        </p:spPr>
      </p:pic>
      <p:pic>
        <p:nvPicPr>
          <p:cNvPr id="29" name="Grafik 28" descr="Ein Bild, das Person, Snack, Menschliches Gesicht, Mann enthält.&#10;&#10;Automatisch generierte Beschreibung">
            <a:extLst>
              <a:ext uri="{FF2B5EF4-FFF2-40B4-BE49-F238E27FC236}">
                <a16:creationId xmlns:a16="http://schemas.microsoft.com/office/drawing/2014/main" id="{9BD01CAF-678A-DF95-705A-CCF052274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565" y="1862344"/>
            <a:ext cx="1200974" cy="1601299"/>
          </a:xfrm>
          <a:prstGeom prst="rect">
            <a:avLst/>
          </a:prstGeom>
        </p:spPr>
      </p:pic>
      <p:pic>
        <p:nvPicPr>
          <p:cNvPr id="31" name="Grafik 30" descr="Ein Bild, das Person, Himmel, Drink, Kleidung enthält.&#10;&#10;Automatisch generierte Beschreibung">
            <a:extLst>
              <a:ext uri="{FF2B5EF4-FFF2-40B4-BE49-F238E27FC236}">
                <a16:creationId xmlns:a16="http://schemas.microsoft.com/office/drawing/2014/main" id="{94E62532-3390-79C4-3923-2537B3D87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261" y="1852151"/>
            <a:ext cx="1200974" cy="1601299"/>
          </a:xfrm>
          <a:prstGeom prst="rect">
            <a:avLst/>
          </a:prstGeom>
        </p:spPr>
      </p:pic>
      <p:pic>
        <p:nvPicPr>
          <p:cNvPr id="36" name="Grafik 35" descr="Ein Bild, das Kleidung, Person, draußen, Himmel enthält.&#10;&#10;Automatisch generierte Beschreibung">
            <a:extLst>
              <a:ext uri="{FF2B5EF4-FFF2-40B4-BE49-F238E27FC236}">
                <a16:creationId xmlns:a16="http://schemas.microsoft.com/office/drawing/2014/main" id="{02BD5ABE-4EAE-896C-32CA-F244F784A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0620" y="1852151"/>
            <a:ext cx="1200975" cy="1601520"/>
          </a:xfrm>
          <a:prstGeom prst="rect">
            <a:avLst/>
          </a:prstGeom>
        </p:spPr>
      </p:pic>
      <p:pic>
        <p:nvPicPr>
          <p:cNvPr id="38" name="Grafik 37" descr="Ein Bild, das Person, draußen, Kleidung, Himmel enthält.&#10;&#10;Automatisch generierte Beschreibung">
            <a:extLst>
              <a:ext uri="{FF2B5EF4-FFF2-40B4-BE49-F238E27FC236}">
                <a16:creationId xmlns:a16="http://schemas.microsoft.com/office/drawing/2014/main" id="{25897214-1D40-5390-43D9-C05406633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5957" y="1850980"/>
            <a:ext cx="1200975" cy="1601600"/>
          </a:xfrm>
          <a:prstGeom prst="rect">
            <a:avLst/>
          </a:prstGeom>
        </p:spPr>
      </p:pic>
      <p:pic>
        <p:nvPicPr>
          <p:cNvPr id="40" name="Grafik 39" descr="Ein Bild, das Kleidung, Person, Menschliches Gesicht, Sonnenbrille enthält.&#10;&#10;Automatisch generierte Beschreibung">
            <a:extLst>
              <a:ext uri="{FF2B5EF4-FFF2-40B4-BE49-F238E27FC236}">
                <a16:creationId xmlns:a16="http://schemas.microsoft.com/office/drawing/2014/main" id="{45BDF4E6-1B3B-6C6A-F7B1-D5A8AC703E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1653" y="1873408"/>
            <a:ext cx="1200975" cy="1601300"/>
          </a:xfrm>
          <a:prstGeom prst="rect">
            <a:avLst/>
          </a:prstGeom>
        </p:spPr>
      </p:pic>
      <p:pic>
        <p:nvPicPr>
          <p:cNvPr id="43" name="Grafik 42" descr="Ein Bild, das Kleidung, Person, Lächeln, Menschliches Gesicht enthält.&#10;&#10;Automatisch generierte Beschreibung">
            <a:extLst>
              <a:ext uri="{FF2B5EF4-FFF2-40B4-BE49-F238E27FC236}">
                <a16:creationId xmlns:a16="http://schemas.microsoft.com/office/drawing/2014/main" id="{63A92763-5BFA-4502-D476-B3D3FACFDC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844" y="4235589"/>
            <a:ext cx="1181502" cy="1575035"/>
          </a:xfrm>
          <a:prstGeom prst="rect">
            <a:avLst/>
          </a:prstGeom>
        </p:spPr>
      </p:pic>
      <p:pic>
        <p:nvPicPr>
          <p:cNvPr id="45" name="Grafik 44" descr="Ein Bild, das Person, Menschliches Gesicht, Kleidung, Lächeln enthält.&#10;&#10;Automatisch generierte Beschreibung">
            <a:extLst>
              <a:ext uri="{FF2B5EF4-FFF2-40B4-BE49-F238E27FC236}">
                <a16:creationId xmlns:a16="http://schemas.microsoft.com/office/drawing/2014/main" id="{96BDC841-7008-0D00-3E4F-599B4B0083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0607" y="4244045"/>
            <a:ext cx="1181502" cy="1574951"/>
          </a:xfrm>
          <a:prstGeom prst="rect">
            <a:avLst/>
          </a:prstGeom>
        </p:spPr>
      </p:pic>
      <p:pic>
        <p:nvPicPr>
          <p:cNvPr id="47" name="Grafik 46" descr="Ein Bild, das Person, Menschliches Gesicht, Kleidung, draußen enthält.&#10;&#10;Automatisch generierte Beschreibung">
            <a:extLst>
              <a:ext uri="{FF2B5EF4-FFF2-40B4-BE49-F238E27FC236}">
                <a16:creationId xmlns:a16="http://schemas.microsoft.com/office/drawing/2014/main" id="{2C1EDC74-2914-23B7-E5E7-130379FE93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8868" y="4244045"/>
            <a:ext cx="1200975" cy="1602136"/>
          </a:xfrm>
          <a:prstGeom prst="rect">
            <a:avLst/>
          </a:prstGeom>
        </p:spPr>
      </p:pic>
      <p:pic>
        <p:nvPicPr>
          <p:cNvPr id="49" name="Grafik 48" descr="Ein Bild, das Menschliches Gesicht, Person, Kleidung, Im Haus enthält.&#10;&#10;Automatisch generierte Beschreibung">
            <a:extLst>
              <a:ext uri="{FF2B5EF4-FFF2-40B4-BE49-F238E27FC236}">
                <a16:creationId xmlns:a16="http://schemas.microsoft.com/office/drawing/2014/main" id="{BB5D67F5-0EE8-2D10-C855-DB179650AA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9341" y="4237560"/>
            <a:ext cx="1200975" cy="1602276"/>
          </a:xfrm>
          <a:prstGeom prst="rect">
            <a:avLst/>
          </a:prstGeom>
        </p:spPr>
      </p:pic>
      <p:pic>
        <p:nvPicPr>
          <p:cNvPr id="56" name="Grafik 55" descr="Ein Bild, das Person, Menschliches Gesicht, Lächeln, Kleidung enthält.&#10;&#10;Automatisch generierte Beschreibung">
            <a:extLst>
              <a:ext uri="{FF2B5EF4-FFF2-40B4-BE49-F238E27FC236}">
                <a16:creationId xmlns:a16="http://schemas.microsoft.com/office/drawing/2014/main" id="{BDBF0752-FAD7-0C4C-4560-59AB8E9A12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0261" y="4228747"/>
            <a:ext cx="1200976" cy="1601301"/>
          </a:xfrm>
          <a:prstGeom prst="rect">
            <a:avLst/>
          </a:prstGeom>
        </p:spPr>
      </p:pic>
      <p:pic>
        <p:nvPicPr>
          <p:cNvPr id="59" name="Grafik 58" descr="Ein Bild, das Person, Menschliches Gesicht, Kleidung, Im Haus enthält.&#10;&#10;Automatisch generierte Beschreibung">
            <a:extLst>
              <a:ext uri="{FF2B5EF4-FFF2-40B4-BE49-F238E27FC236}">
                <a16:creationId xmlns:a16="http://schemas.microsoft.com/office/drawing/2014/main" id="{87C81D36-8CE9-3C86-6894-B0816290C2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55957" y="4235589"/>
            <a:ext cx="1200975" cy="16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07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10CEC-405A-47CA-9B1B-2D891CAF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der Fachschaftsrat?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8B94914-8B44-417E-A157-96B75A430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41534"/>
            <a:ext cx="9720073" cy="402336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13 gewählte Studis: „Die Fachschaft“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1x pro Semester gewählt (Januar/Juli)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Vertreter aller Psychologiestudis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Ziel: Verbesserung des Studiums für uns alle!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Ansprechpartner rund ums Studium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Kommunikation zwischen Professoren und Studis </a:t>
            </a:r>
          </a:p>
        </p:txBody>
      </p:sp>
    </p:spTree>
    <p:extLst>
      <p:ext uri="{BB962C8B-B14F-4D97-AF65-F5344CB8AC3E}">
        <p14:creationId xmlns:p14="http://schemas.microsoft.com/office/powerpoint/2010/main" val="93176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D515F-589F-BD5D-6ADF-0282B8FE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der Fachschaftsrat?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83CB4D0-07D5-8D77-7A74-7CB22C3449BA}"/>
              </a:ext>
            </a:extLst>
          </p:cNvPr>
          <p:cNvSpPr/>
          <p:nvPr/>
        </p:nvSpPr>
        <p:spPr>
          <a:xfrm>
            <a:off x="1024128" y="2084832"/>
            <a:ext cx="4641886" cy="171907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de-DE" sz="2800" dirty="0"/>
              <a:t>Hinweise zur Prüfungsvorbereitung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145992-70E1-84E3-F7CC-D4887FCC1A64}"/>
              </a:ext>
            </a:extLst>
          </p:cNvPr>
          <p:cNvSpPr/>
          <p:nvPr/>
        </p:nvSpPr>
        <p:spPr>
          <a:xfrm>
            <a:off x="6291072" y="4023360"/>
            <a:ext cx="4876800" cy="171907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de-DE" sz="2800" dirty="0"/>
              <a:t>Organisieren von Veranstaltungen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14E6AF8-42DE-8FF1-147C-CEB16B3F7A34}"/>
              </a:ext>
            </a:extLst>
          </p:cNvPr>
          <p:cNvSpPr/>
          <p:nvPr/>
        </p:nvSpPr>
        <p:spPr>
          <a:xfrm>
            <a:off x="903514" y="4023360"/>
            <a:ext cx="4876800" cy="171907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800" dirty="0"/>
              <a:t>Sprechstunden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C18131B-CE49-BE6C-9439-71D518C2409C}"/>
              </a:ext>
            </a:extLst>
          </p:cNvPr>
          <p:cNvSpPr/>
          <p:nvPr/>
        </p:nvSpPr>
        <p:spPr>
          <a:xfrm>
            <a:off x="6291072" y="2071116"/>
            <a:ext cx="4876800" cy="171907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de-DE" sz="2800" dirty="0"/>
              <a:t>Vorträge aus der Praxis </a:t>
            </a:r>
          </a:p>
        </p:txBody>
      </p:sp>
    </p:spTree>
    <p:extLst>
      <p:ext uri="{BB962C8B-B14F-4D97-AF65-F5344CB8AC3E}">
        <p14:creationId xmlns:p14="http://schemas.microsoft.com/office/powerpoint/2010/main" val="40983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10CEC-405A-47CA-9B1B-2D891CAF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Wenn was ist…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20EBD0-8AF4-4682-A936-C4073FA11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9720073" cy="456361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fspsy@hhu.de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Instagram: @psychofachschaft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</a:t>
            </a:r>
            <a:r>
              <a:rPr lang="de-DE" sz="2800" dirty="0" err="1"/>
              <a:t>Discord</a:t>
            </a:r>
            <a:r>
              <a:rPr lang="de-DE" sz="2800" dirty="0"/>
              <a:t>: </a:t>
            </a:r>
            <a:r>
              <a:rPr lang="de-DE" sz="2400" u="sng" dirty="0">
                <a:solidFill>
                  <a:schemeClr val="accent3">
                    <a:lumMod val="50000"/>
                  </a:schemeClr>
                </a:solidFill>
                <a:hlinkClick r:id="rId2" tooltip="https://discord.gg/pfJkV8Ap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https://discord.gg/pfJkV8ApD7</a:t>
            </a:r>
            <a:endParaRPr lang="de-DE" sz="32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</a:t>
            </a:r>
            <a:r>
              <a:rPr lang="de-DE" sz="2800" dirty="0" err="1"/>
              <a:t>Fachschaftsraum</a:t>
            </a:r>
            <a:r>
              <a:rPr lang="de-DE" sz="2800" dirty="0"/>
              <a:t>: 23.03.U1.63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Sprechzeiten: werden folgen…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Homepage: www.psychologie.hhu.de/fachschaft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6CD1D382-F06C-4436-A222-42C23A8F31DC}"/>
              </a:ext>
            </a:extLst>
          </p:cNvPr>
          <p:cNvSpPr/>
          <p:nvPr/>
        </p:nvSpPr>
        <p:spPr>
          <a:xfrm>
            <a:off x="6747855" y="3095273"/>
            <a:ext cx="1308015" cy="667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8E035D-379E-4724-8EE1-83705E34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69931" y="2465865"/>
            <a:ext cx="2688331" cy="27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3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10CEC-405A-47CA-9B1B-2D891CAF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Noch ein letzter Hinweis…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20EBD0-8AF4-4682-A936-C4073FA11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8461" y="2709746"/>
            <a:ext cx="3726290" cy="1170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dirty="0"/>
              <a:t>„Die Fachschaft hat gesagt, dass…“</a:t>
            </a:r>
          </a:p>
        </p:txBody>
      </p:sp>
      <p:sp>
        <p:nvSpPr>
          <p:cNvPr id="4" name="Multiplikationszeichen 3">
            <a:extLst>
              <a:ext uri="{FF2B5EF4-FFF2-40B4-BE49-F238E27FC236}">
                <a16:creationId xmlns:a16="http://schemas.microsoft.com/office/drawing/2014/main" id="{8183142C-3FD1-4A70-954F-35416A2ADE30}"/>
              </a:ext>
            </a:extLst>
          </p:cNvPr>
          <p:cNvSpPr/>
          <p:nvPr/>
        </p:nvSpPr>
        <p:spPr>
          <a:xfrm>
            <a:off x="557561" y="2609385"/>
            <a:ext cx="1315844" cy="1271239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6351900-A1C0-46C2-A599-134D7B36D1F3}"/>
              </a:ext>
            </a:extLst>
          </p:cNvPr>
          <p:cNvSpPr txBox="1">
            <a:spLocks/>
          </p:cNvSpPr>
          <p:nvPr/>
        </p:nvSpPr>
        <p:spPr>
          <a:xfrm>
            <a:off x="6579219" y="2720897"/>
            <a:ext cx="3969833" cy="1170878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de-DE" sz="3200" dirty="0"/>
              <a:t>„In der Prüfungsordnung steht, dass…“</a:t>
            </a:r>
          </a:p>
        </p:txBody>
      </p:sp>
      <p:sp>
        <p:nvSpPr>
          <p:cNvPr id="6" name="Multiplikationszeichen 5">
            <a:extLst>
              <a:ext uri="{FF2B5EF4-FFF2-40B4-BE49-F238E27FC236}">
                <a16:creationId xmlns:a16="http://schemas.microsoft.com/office/drawing/2014/main" id="{B6522239-C3FB-449E-A6C4-9446AC813434}"/>
              </a:ext>
            </a:extLst>
          </p:cNvPr>
          <p:cNvSpPr/>
          <p:nvPr/>
        </p:nvSpPr>
        <p:spPr>
          <a:xfrm>
            <a:off x="557561" y="4343836"/>
            <a:ext cx="1315844" cy="1271239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84BFFEA-9434-47CC-BDB8-2C352FD30EA3}"/>
              </a:ext>
            </a:extLst>
          </p:cNvPr>
          <p:cNvSpPr txBox="1">
            <a:spLocks/>
          </p:cNvSpPr>
          <p:nvPr/>
        </p:nvSpPr>
        <p:spPr>
          <a:xfrm>
            <a:off x="2228461" y="4444197"/>
            <a:ext cx="4350758" cy="1170878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de-DE" sz="3200" dirty="0"/>
              <a:t>Persönliche Nachrichten an </a:t>
            </a:r>
            <a:r>
              <a:rPr lang="de-DE" sz="3200" dirty="0" err="1"/>
              <a:t>Fachschaftler:innen</a:t>
            </a:r>
            <a:endParaRPr lang="de-DE" sz="320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5DCF78F-1C94-4BD5-90FE-130B599F5429}"/>
              </a:ext>
            </a:extLst>
          </p:cNvPr>
          <p:cNvSpPr txBox="1">
            <a:spLocks/>
          </p:cNvSpPr>
          <p:nvPr/>
        </p:nvSpPr>
        <p:spPr>
          <a:xfrm>
            <a:off x="6579218" y="4349387"/>
            <a:ext cx="3969833" cy="1431297"/>
          </a:xfrm>
          <a:prstGeom prst="rect">
            <a:avLst/>
          </a:prstGeom>
        </p:spPr>
        <p:txBody>
          <a:bodyPr vert="horz" lIns="45720" tIns="45720" rIns="45720" bIns="45720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de-DE" sz="3200" dirty="0"/>
              <a:t>Die Fachschaft anschreiben (z.B. per Mail) oder eine Sprechstunde ausmachen </a:t>
            </a:r>
            <a:r>
              <a:rPr lang="de-DE" sz="3200" dirty="0">
                <a:sym typeface="Wingdings" panose="05000000000000000000" pitchFamily="2" charset="2"/>
              </a:rPr>
              <a:t></a:t>
            </a:r>
            <a:endParaRPr lang="de-DE" sz="3200" dirty="0"/>
          </a:p>
        </p:txBody>
      </p:sp>
      <p:pic>
        <p:nvPicPr>
          <p:cNvPr id="10" name="Grafik 9" descr="Häkchen">
            <a:extLst>
              <a:ext uri="{FF2B5EF4-FFF2-40B4-BE49-F238E27FC236}">
                <a16:creationId xmlns:a16="http://schemas.microsoft.com/office/drawing/2014/main" id="{78BAC01B-5C5A-4E4E-AE70-5A4CB1A49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052" y="2590688"/>
            <a:ext cx="1183962" cy="1183962"/>
          </a:xfrm>
          <a:prstGeom prst="rect">
            <a:avLst/>
          </a:prstGeom>
        </p:spPr>
      </p:pic>
      <p:pic>
        <p:nvPicPr>
          <p:cNvPr id="11" name="Grafik 10" descr="Häkchen">
            <a:extLst>
              <a:ext uri="{FF2B5EF4-FFF2-40B4-BE49-F238E27FC236}">
                <a16:creationId xmlns:a16="http://schemas.microsoft.com/office/drawing/2014/main" id="{CCA3EB59-F0B6-4C5C-8718-2D7044EE9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052" y="4181567"/>
            <a:ext cx="1183962" cy="1183962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7DC4629-01B0-39B3-DD84-D37D6176C8BB}"/>
              </a:ext>
            </a:extLst>
          </p:cNvPr>
          <p:cNvSpPr txBox="1">
            <a:spLocks/>
          </p:cNvSpPr>
          <p:nvPr/>
        </p:nvSpPr>
        <p:spPr>
          <a:xfrm>
            <a:off x="2228461" y="5948505"/>
            <a:ext cx="8320590" cy="698730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w Cen MT" panose="020B0602020104020603" pitchFamily="34" charset="0"/>
              <a:buNone/>
            </a:pPr>
            <a:r>
              <a:rPr lang="de-DE" sz="3200" dirty="0"/>
              <a:t>In den Prüfungsphasen kann alles mal ein bisschen länger dauern, wir machen das ja auch nur freiwillig neben dem Studium </a:t>
            </a:r>
            <a:r>
              <a:rPr lang="de-DE" sz="3200" dirty="0">
                <a:sym typeface="Wingdings" panose="05000000000000000000" pitchFamily="2" charset="2"/>
              </a:rPr>
              <a:t>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79196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  <p:bldP spid="6" grpId="0" animBg="1"/>
      <p:bldP spid="7" grpId="0"/>
      <p:bldP spid="8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Eure offiziellen WhatsApp-gruppen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09439D-F7C5-49B6-A56F-767B3B7B71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000" dirty="0"/>
              <a:t>Master-Gruppe</a:t>
            </a:r>
          </a:p>
        </p:txBody>
      </p:sp>
      <p:pic>
        <p:nvPicPr>
          <p:cNvPr id="10" name="Grafik 9" descr="Ein Bild, das Text, Muster, weiß, Design enthält.&#10;&#10;Automatisch generierte Beschreibung">
            <a:extLst>
              <a:ext uri="{FF2B5EF4-FFF2-40B4-BE49-F238E27FC236}">
                <a16:creationId xmlns:a16="http://schemas.microsoft.com/office/drawing/2014/main" id="{08CD40E8-1ABF-E68D-ABD8-E368BD590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489" y="1958767"/>
            <a:ext cx="3385897" cy="4517930"/>
          </a:xfrm>
          <a:prstGeom prst="rect">
            <a:avLst/>
          </a:prstGeom>
        </p:spPr>
      </p:pic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66AF2FA4-9040-476C-6E0A-5665A91350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 		</a:t>
            </a:r>
            <a:r>
              <a:rPr lang="de-DE" dirty="0" err="1"/>
              <a:t>jndj</a:t>
            </a:r>
            <a:endParaRPr lang="de-DE" dirty="0"/>
          </a:p>
        </p:txBody>
      </p:sp>
      <p:pic>
        <p:nvPicPr>
          <p:cNvPr id="12" name="Grafik 11" descr="Ein Bild, das Text, Muster, weiß, Schrift enthält.&#10;&#10;Automatisch generierte Beschreibung">
            <a:extLst>
              <a:ext uri="{FF2B5EF4-FFF2-40B4-BE49-F238E27FC236}">
                <a16:creationId xmlns:a16="http://schemas.microsoft.com/office/drawing/2014/main" id="{92A103F2-C9B1-92AE-89BF-1633A4B89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789" y="1958767"/>
            <a:ext cx="3398834" cy="4528357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CD852D8-CF31-F565-F328-721132F22909}"/>
              </a:ext>
            </a:extLst>
          </p:cNvPr>
          <p:cNvSpPr txBox="1">
            <a:spLocks/>
          </p:cNvSpPr>
          <p:nvPr/>
        </p:nvSpPr>
        <p:spPr>
          <a:xfrm>
            <a:off x="3598977" y="6195293"/>
            <a:ext cx="4994045" cy="291831"/>
          </a:xfrm>
          <a:prstGeom prst="rect">
            <a:avLst/>
          </a:prstGeom>
        </p:spPr>
        <p:txBody>
          <a:bodyPr vert="horz" lIns="45720" tIns="45720" rIns="45720" bIns="45720" rtlCol="0" anchor="t">
            <a:normAutofit fontScale="4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w Cen MT" panose="020B0602020104020603" pitchFamily="34" charset="0"/>
              <a:buNone/>
            </a:pPr>
            <a:r>
              <a:rPr lang="de-DE" sz="3200" dirty="0"/>
              <a:t>Bitte benehmt euch und kein unnötiger Spam. Danke &lt;3</a:t>
            </a:r>
          </a:p>
        </p:txBody>
      </p:sp>
    </p:spTree>
    <p:extLst>
      <p:ext uri="{BB962C8B-B14F-4D97-AF65-F5344CB8AC3E}">
        <p14:creationId xmlns:p14="http://schemas.microsoft.com/office/powerpoint/2010/main" val="162849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2588" y="757427"/>
            <a:ext cx="3301365" cy="5556885"/>
          </a:xfrm>
          <a:custGeom>
            <a:avLst/>
            <a:gdLst/>
            <a:ahLst/>
            <a:cxnLst/>
            <a:rect l="l" t="t" r="r" b="b"/>
            <a:pathLst>
              <a:path w="3301365" h="5556885">
                <a:moveTo>
                  <a:pt x="3300984" y="0"/>
                </a:moveTo>
                <a:lnTo>
                  <a:pt x="825246" y="0"/>
                </a:lnTo>
                <a:lnTo>
                  <a:pt x="0" y="5556504"/>
                </a:lnTo>
                <a:lnTo>
                  <a:pt x="2475738" y="5556504"/>
                </a:lnTo>
                <a:lnTo>
                  <a:pt x="3300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90515" y="170687"/>
            <a:ext cx="7299959" cy="1082040"/>
          </a:xfrm>
          <a:custGeom>
            <a:avLst/>
            <a:gdLst/>
            <a:ahLst/>
            <a:cxnLst/>
            <a:rect l="l" t="t" r="r" b="b"/>
            <a:pathLst>
              <a:path w="7299959" h="1082040">
                <a:moveTo>
                  <a:pt x="7299959" y="0"/>
                </a:moveTo>
                <a:lnTo>
                  <a:pt x="0" y="541019"/>
                </a:lnTo>
                <a:lnTo>
                  <a:pt x="7299959" y="1082039"/>
                </a:lnTo>
                <a:lnTo>
                  <a:pt x="7299959" y="0"/>
                </a:lnTo>
                <a:close/>
              </a:path>
            </a:pathLst>
          </a:custGeom>
          <a:solidFill>
            <a:srgbClr val="B11D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55335" y="0"/>
            <a:ext cx="6835140" cy="704215"/>
          </a:xfrm>
          <a:custGeom>
            <a:avLst/>
            <a:gdLst/>
            <a:ahLst/>
            <a:cxnLst/>
            <a:rect l="l" t="t" r="r" b="b"/>
            <a:pathLst>
              <a:path w="6835140" h="704215">
                <a:moveTo>
                  <a:pt x="0" y="704088"/>
                </a:moveTo>
                <a:lnTo>
                  <a:pt x="6835139" y="704088"/>
                </a:lnTo>
                <a:lnTo>
                  <a:pt x="6835139" y="0"/>
                </a:lnTo>
                <a:lnTo>
                  <a:pt x="0" y="0"/>
                </a:lnTo>
                <a:lnTo>
                  <a:pt x="0" y="704088"/>
                </a:lnTo>
                <a:close/>
              </a:path>
            </a:pathLst>
          </a:custGeom>
          <a:solidFill>
            <a:srgbClr val="B11D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5355590" cy="814069"/>
          </a:xfrm>
          <a:custGeom>
            <a:avLst/>
            <a:gdLst/>
            <a:ahLst/>
            <a:cxnLst/>
            <a:rect l="l" t="t" r="r" b="b"/>
            <a:pathLst>
              <a:path w="5355590" h="814069">
                <a:moveTo>
                  <a:pt x="0" y="813815"/>
                </a:moveTo>
                <a:lnTo>
                  <a:pt x="5355336" y="813815"/>
                </a:lnTo>
                <a:lnTo>
                  <a:pt x="5355336" y="0"/>
                </a:lnTo>
                <a:lnTo>
                  <a:pt x="0" y="0"/>
                </a:lnTo>
                <a:lnTo>
                  <a:pt x="0" y="813815"/>
                </a:lnTo>
                <a:close/>
              </a:path>
            </a:pathLst>
          </a:custGeom>
          <a:solidFill>
            <a:srgbClr val="C24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3" y="129539"/>
            <a:ext cx="5355590" cy="1381125"/>
          </a:xfrm>
          <a:custGeom>
            <a:avLst/>
            <a:gdLst/>
            <a:ahLst/>
            <a:cxnLst/>
            <a:rect l="l" t="t" r="r" b="b"/>
            <a:pathLst>
              <a:path w="5355590" h="1381125">
                <a:moveTo>
                  <a:pt x="0" y="0"/>
                </a:moveTo>
                <a:lnTo>
                  <a:pt x="0" y="1380743"/>
                </a:lnTo>
                <a:lnTo>
                  <a:pt x="5355336" y="690371"/>
                </a:lnTo>
                <a:lnTo>
                  <a:pt x="0" y="0"/>
                </a:lnTo>
                <a:close/>
              </a:path>
            </a:pathLst>
          </a:custGeom>
          <a:solidFill>
            <a:srgbClr val="C24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8384" y="1523"/>
            <a:ext cx="3069590" cy="814069"/>
          </a:xfrm>
          <a:custGeom>
            <a:avLst/>
            <a:gdLst/>
            <a:ahLst/>
            <a:cxnLst/>
            <a:rect l="l" t="t" r="r" b="b"/>
            <a:pathLst>
              <a:path w="3069590" h="814069">
                <a:moveTo>
                  <a:pt x="3069336" y="0"/>
                </a:moveTo>
                <a:lnTo>
                  <a:pt x="0" y="0"/>
                </a:lnTo>
                <a:lnTo>
                  <a:pt x="0" y="813815"/>
                </a:lnTo>
                <a:lnTo>
                  <a:pt x="3069336" y="0"/>
                </a:lnTo>
                <a:close/>
              </a:path>
            </a:pathLst>
          </a:custGeom>
          <a:solidFill>
            <a:srgbClr val="C24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168" y="29844"/>
            <a:ext cx="3437416" cy="1369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8604" y="1799082"/>
            <a:ext cx="6160770" cy="345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35" dirty="0">
                <a:latin typeface="Tahoma"/>
                <a:cs typeface="Tahoma"/>
              </a:rPr>
              <a:t>Wer </a:t>
            </a:r>
            <a:r>
              <a:rPr sz="1500" b="1" spc="-5" dirty="0">
                <a:latin typeface="Tahoma"/>
                <a:cs typeface="Tahoma"/>
              </a:rPr>
              <a:t>sind</a:t>
            </a:r>
            <a:r>
              <a:rPr sz="1500" b="1" spc="-80" dirty="0">
                <a:latin typeface="Tahoma"/>
                <a:cs typeface="Tahoma"/>
              </a:rPr>
              <a:t> </a:t>
            </a:r>
            <a:r>
              <a:rPr sz="1500" b="1" spc="-40" dirty="0">
                <a:latin typeface="Tahoma"/>
                <a:cs typeface="Tahoma"/>
              </a:rPr>
              <a:t>wir?</a:t>
            </a:r>
            <a:endParaRPr sz="1500">
              <a:latin typeface="Tahoma"/>
              <a:cs typeface="Tahoma"/>
            </a:endParaRPr>
          </a:p>
          <a:p>
            <a:pPr marL="12700" marR="1298575">
              <a:lnSpc>
                <a:spcPts val="1789"/>
              </a:lnSpc>
              <a:spcBef>
                <a:spcPts val="80"/>
              </a:spcBef>
            </a:pPr>
            <a:r>
              <a:rPr sz="1500" spc="-30" dirty="0">
                <a:latin typeface="Lucida Sans"/>
                <a:cs typeface="Lucida Sans"/>
              </a:rPr>
              <a:t>Die </a:t>
            </a:r>
            <a:r>
              <a:rPr sz="1500" spc="-20" dirty="0">
                <a:latin typeface="Lucida Sans"/>
                <a:cs typeface="Lucida Sans"/>
              </a:rPr>
              <a:t>PsyFaKo </a:t>
            </a:r>
            <a:r>
              <a:rPr sz="1500" spc="-50" dirty="0">
                <a:latin typeface="Lucida Sans"/>
                <a:cs typeface="Lucida Sans"/>
              </a:rPr>
              <a:t>ist </a:t>
            </a:r>
            <a:r>
              <a:rPr sz="1500" spc="-25" dirty="0">
                <a:latin typeface="Lucida Sans"/>
                <a:cs typeface="Lucida Sans"/>
              </a:rPr>
              <a:t>die </a:t>
            </a:r>
            <a:r>
              <a:rPr sz="1500" spc="-30" dirty="0">
                <a:latin typeface="Lucida Sans"/>
                <a:cs typeface="Lucida Sans"/>
              </a:rPr>
              <a:t>Interessenvertretung </a:t>
            </a:r>
            <a:r>
              <a:rPr sz="1500" spc="-25" dirty="0">
                <a:latin typeface="Lucida Sans"/>
                <a:cs typeface="Lucida Sans"/>
              </a:rPr>
              <a:t>aller  </a:t>
            </a:r>
            <a:r>
              <a:rPr sz="1500" spc="-30" dirty="0">
                <a:latin typeface="Lucida Sans"/>
                <a:cs typeface="Lucida Sans"/>
              </a:rPr>
              <a:t>Psychologiestudierenden im </a:t>
            </a:r>
            <a:r>
              <a:rPr sz="1500" spc="-35" dirty="0">
                <a:latin typeface="Lucida Sans"/>
                <a:cs typeface="Lucida Sans"/>
              </a:rPr>
              <a:t>deutschsprachigen</a:t>
            </a:r>
            <a:r>
              <a:rPr sz="1500" spc="-25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Raum.</a:t>
            </a:r>
            <a:endParaRPr sz="15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739"/>
              </a:spcBef>
            </a:pPr>
            <a:r>
              <a:rPr sz="1500" b="1" spc="-45" dirty="0">
                <a:latin typeface="Tahoma"/>
                <a:cs typeface="Tahoma"/>
              </a:rPr>
              <a:t>Was </a:t>
            </a:r>
            <a:r>
              <a:rPr sz="1500" b="1" spc="10" dirty="0">
                <a:latin typeface="Tahoma"/>
                <a:cs typeface="Tahoma"/>
              </a:rPr>
              <a:t>machen</a:t>
            </a:r>
            <a:r>
              <a:rPr sz="1500" b="1" spc="-85" dirty="0">
                <a:latin typeface="Tahoma"/>
                <a:cs typeface="Tahoma"/>
              </a:rPr>
              <a:t> </a:t>
            </a:r>
            <a:r>
              <a:rPr sz="1500" b="1" spc="-40" dirty="0">
                <a:latin typeface="Tahoma"/>
                <a:cs typeface="Tahoma"/>
              </a:rPr>
              <a:t>wir?</a:t>
            </a:r>
            <a:endParaRPr sz="1500">
              <a:latin typeface="Tahoma"/>
              <a:cs typeface="Tahoma"/>
            </a:endParaRPr>
          </a:p>
          <a:p>
            <a:pPr marL="12700" marR="5080">
              <a:lnSpc>
                <a:spcPct val="99800"/>
              </a:lnSpc>
              <a:spcBef>
                <a:spcPts val="15"/>
              </a:spcBef>
            </a:pPr>
            <a:r>
              <a:rPr sz="1500" spc="-35" dirty="0">
                <a:latin typeface="Lucida Sans"/>
                <a:cs typeface="Lucida Sans"/>
              </a:rPr>
              <a:t>Ziele </a:t>
            </a:r>
            <a:r>
              <a:rPr sz="1500" spc="-10" dirty="0">
                <a:latin typeface="Lucida Sans"/>
                <a:cs typeface="Lucida Sans"/>
              </a:rPr>
              <a:t>der </a:t>
            </a:r>
            <a:r>
              <a:rPr sz="1500" spc="-20" dirty="0">
                <a:latin typeface="Lucida Sans"/>
                <a:cs typeface="Lucida Sans"/>
              </a:rPr>
              <a:t>PsyFaKo </a:t>
            </a:r>
            <a:r>
              <a:rPr sz="1500" spc="-40" dirty="0">
                <a:latin typeface="Lucida Sans"/>
                <a:cs typeface="Lucida Sans"/>
              </a:rPr>
              <a:t>sind </a:t>
            </a:r>
            <a:r>
              <a:rPr sz="1500" spc="-25" dirty="0">
                <a:latin typeface="Lucida Sans"/>
                <a:cs typeface="Lucida Sans"/>
              </a:rPr>
              <a:t>die </a:t>
            </a:r>
            <a:r>
              <a:rPr sz="1500" spc="-50" dirty="0">
                <a:latin typeface="Lucida Sans"/>
                <a:cs typeface="Lucida Sans"/>
              </a:rPr>
              <a:t>Vernetzung </a:t>
            </a:r>
            <a:r>
              <a:rPr sz="1500" spc="-10" dirty="0">
                <a:latin typeface="Lucida Sans"/>
                <a:cs typeface="Lucida Sans"/>
              </a:rPr>
              <a:t>der </a:t>
            </a:r>
            <a:r>
              <a:rPr sz="1500" spc="-25" dirty="0">
                <a:latin typeface="Lucida Sans"/>
                <a:cs typeface="Lucida Sans"/>
              </a:rPr>
              <a:t>Fachschaften </a:t>
            </a:r>
            <a:r>
              <a:rPr sz="1500" spc="-20" dirty="0">
                <a:latin typeface="Lucida Sans"/>
                <a:cs typeface="Lucida Sans"/>
              </a:rPr>
              <a:t>und  </a:t>
            </a:r>
            <a:r>
              <a:rPr sz="1500" spc="-40" dirty="0">
                <a:latin typeface="Lucida Sans"/>
                <a:cs typeface="Lucida Sans"/>
              </a:rPr>
              <a:t>politische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Einflussnahme.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Zum</a:t>
            </a:r>
            <a:r>
              <a:rPr sz="1500" spc="-65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Austausch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zwischen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15" dirty="0">
                <a:latin typeface="Lucida Sans"/>
                <a:cs typeface="Lucida Sans"/>
              </a:rPr>
              <a:t>den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Fachschaften  </a:t>
            </a:r>
            <a:r>
              <a:rPr sz="1500" spc="-20" dirty="0">
                <a:latin typeface="Lucida Sans"/>
                <a:cs typeface="Lucida Sans"/>
              </a:rPr>
              <a:t>und </a:t>
            </a:r>
            <a:r>
              <a:rPr sz="1500" spc="-10" dirty="0">
                <a:latin typeface="Lucida Sans"/>
                <a:cs typeface="Lucida Sans"/>
              </a:rPr>
              <a:t>der </a:t>
            </a:r>
            <a:r>
              <a:rPr sz="1500" spc="-35" dirty="0">
                <a:latin typeface="Lucida Sans"/>
                <a:cs typeface="Lucida Sans"/>
              </a:rPr>
              <a:t>Organisation </a:t>
            </a:r>
            <a:r>
              <a:rPr sz="1500" spc="-10" dirty="0">
                <a:latin typeface="Lucida Sans"/>
                <a:cs typeface="Lucida Sans"/>
              </a:rPr>
              <a:t>der </a:t>
            </a:r>
            <a:r>
              <a:rPr sz="1500" spc="-40" dirty="0">
                <a:latin typeface="Lucida Sans"/>
                <a:cs typeface="Lucida Sans"/>
              </a:rPr>
              <a:t>ganzjährlichen politischen </a:t>
            </a:r>
            <a:r>
              <a:rPr sz="1500" spc="-35" dirty="0">
                <a:latin typeface="Lucida Sans"/>
                <a:cs typeface="Lucida Sans"/>
              </a:rPr>
              <a:t>Arbeit </a:t>
            </a:r>
            <a:r>
              <a:rPr sz="1500" spc="-50" dirty="0">
                <a:latin typeface="Lucida Sans"/>
                <a:cs typeface="Lucida Sans"/>
              </a:rPr>
              <a:t>tagt </a:t>
            </a:r>
            <a:r>
              <a:rPr sz="1500" spc="-25" dirty="0">
                <a:latin typeface="Lucida Sans"/>
                <a:cs typeface="Lucida Sans"/>
              </a:rPr>
              <a:t>die  </a:t>
            </a:r>
            <a:r>
              <a:rPr sz="1500" spc="-20" dirty="0">
                <a:latin typeface="Lucida Sans"/>
                <a:cs typeface="Lucida Sans"/>
              </a:rPr>
              <a:t>PsyFaKo </a:t>
            </a:r>
            <a:r>
              <a:rPr sz="1500" spc="-25" dirty="0">
                <a:latin typeface="Lucida Sans"/>
                <a:cs typeface="Lucida Sans"/>
              </a:rPr>
              <a:t>einmal pro </a:t>
            </a:r>
            <a:r>
              <a:rPr sz="1500" spc="-15" dirty="0">
                <a:latin typeface="Lucida Sans"/>
                <a:cs typeface="Lucida Sans"/>
              </a:rPr>
              <a:t>Semester. </a:t>
            </a:r>
            <a:r>
              <a:rPr sz="1500" spc="-25" dirty="0">
                <a:latin typeface="Lucida Sans"/>
                <a:cs typeface="Lucida Sans"/>
              </a:rPr>
              <a:t>Diese </a:t>
            </a:r>
            <a:r>
              <a:rPr sz="1500" spc="-40" dirty="0">
                <a:latin typeface="Lucida Sans"/>
                <a:cs typeface="Lucida Sans"/>
              </a:rPr>
              <a:t>Konferenz </a:t>
            </a:r>
            <a:r>
              <a:rPr sz="1500" spc="-25" dirty="0">
                <a:latin typeface="Lucida Sans"/>
                <a:cs typeface="Lucida Sans"/>
              </a:rPr>
              <a:t>wird </a:t>
            </a:r>
            <a:r>
              <a:rPr sz="1500" spc="-35" dirty="0">
                <a:latin typeface="Lucida Sans"/>
                <a:cs typeface="Lucida Sans"/>
              </a:rPr>
              <a:t>jedes </a:t>
            </a:r>
            <a:r>
              <a:rPr sz="1500" spc="5" dirty="0">
                <a:latin typeface="Lucida Sans"/>
                <a:cs typeface="Lucida Sans"/>
              </a:rPr>
              <a:t>Mal </a:t>
            </a:r>
            <a:r>
              <a:rPr sz="1500" spc="-20" dirty="0">
                <a:latin typeface="Lucida Sans"/>
                <a:cs typeface="Lucida Sans"/>
              </a:rPr>
              <a:t>von  </a:t>
            </a:r>
            <a:r>
              <a:rPr sz="1500" spc="-15" dirty="0">
                <a:latin typeface="Lucida Sans"/>
                <a:cs typeface="Lucida Sans"/>
              </a:rPr>
              <a:t>einer </a:t>
            </a:r>
            <a:r>
              <a:rPr sz="1500" spc="-10" dirty="0">
                <a:latin typeface="Lucida Sans"/>
                <a:cs typeface="Lucida Sans"/>
              </a:rPr>
              <a:t>anderen </a:t>
            </a:r>
            <a:r>
              <a:rPr sz="1500" spc="-30" dirty="0">
                <a:latin typeface="Lucida Sans"/>
                <a:cs typeface="Lucida Sans"/>
              </a:rPr>
              <a:t>Fachschaft</a:t>
            </a:r>
            <a:r>
              <a:rPr sz="1500" spc="-310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ausgerichtet.</a:t>
            </a:r>
            <a:endParaRPr sz="15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1500" b="1" spc="-45" dirty="0">
                <a:latin typeface="Tahoma"/>
                <a:cs typeface="Tahoma"/>
              </a:rPr>
              <a:t>Was </a:t>
            </a:r>
            <a:r>
              <a:rPr sz="1500" b="1" spc="5" dirty="0">
                <a:latin typeface="Tahoma"/>
                <a:cs typeface="Tahoma"/>
              </a:rPr>
              <a:t>hast </a:t>
            </a:r>
            <a:r>
              <a:rPr sz="1500" b="1" dirty="0">
                <a:latin typeface="Tahoma"/>
                <a:cs typeface="Tahoma"/>
              </a:rPr>
              <a:t>Du von</a:t>
            </a:r>
            <a:r>
              <a:rPr sz="1500" b="1" spc="-220" dirty="0">
                <a:latin typeface="Tahoma"/>
                <a:cs typeface="Tahoma"/>
              </a:rPr>
              <a:t> </a:t>
            </a:r>
            <a:r>
              <a:rPr sz="1500" b="1" spc="-35" dirty="0">
                <a:latin typeface="Tahoma"/>
                <a:cs typeface="Tahoma"/>
              </a:rPr>
              <a:t>uns?</a:t>
            </a:r>
            <a:endParaRPr sz="1500">
              <a:latin typeface="Tahoma"/>
              <a:cs typeface="Tahoma"/>
            </a:endParaRPr>
          </a:p>
          <a:p>
            <a:pPr marL="12700" marR="645795">
              <a:lnSpc>
                <a:spcPct val="99700"/>
              </a:lnSpc>
              <a:spcBef>
                <a:spcPts val="20"/>
              </a:spcBef>
            </a:pPr>
            <a:r>
              <a:rPr sz="1500" spc="-30" dirty="0">
                <a:latin typeface="Lucida Sans"/>
                <a:cs typeface="Lucida Sans"/>
              </a:rPr>
              <a:t>Politische </a:t>
            </a:r>
            <a:r>
              <a:rPr sz="1500" spc="-40" dirty="0">
                <a:latin typeface="Lucida Sans"/>
                <a:cs typeface="Lucida Sans"/>
              </a:rPr>
              <a:t>Vertretung </a:t>
            </a:r>
            <a:r>
              <a:rPr sz="1500" spc="-20" dirty="0">
                <a:latin typeface="Lucida Sans"/>
                <a:cs typeface="Lucida Sans"/>
              </a:rPr>
              <a:t>deiner </a:t>
            </a:r>
            <a:r>
              <a:rPr sz="1500" spc="-30" dirty="0">
                <a:latin typeface="Lucida Sans"/>
                <a:cs typeface="Lucida Sans"/>
              </a:rPr>
              <a:t>Interessen, </a:t>
            </a:r>
            <a:r>
              <a:rPr sz="1500" spc="-25" dirty="0">
                <a:latin typeface="Lucida Sans"/>
                <a:cs typeface="Lucida Sans"/>
              </a:rPr>
              <a:t>die </a:t>
            </a:r>
            <a:r>
              <a:rPr sz="1500" spc="-20" dirty="0">
                <a:latin typeface="Lucida Sans"/>
                <a:cs typeface="Lucida Sans"/>
              </a:rPr>
              <a:t>Masterliste </a:t>
            </a:r>
            <a:r>
              <a:rPr sz="1500" spc="-35" dirty="0">
                <a:latin typeface="Lucida Sans"/>
                <a:cs typeface="Lucida Sans"/>
              </a:rPr>
              <a:t>als  </a:t>
            </a:r>
            <a:r>
              <a:rPr sz="1500" spc="-40" dirty="0">
                <a:latin typeface="Lucida Sans"/>
                <a:cs typeface="Lucida Sans"/>
              </a:rPr>
              <a:t>Entscheidungshilfe, </a:t>
            </a:r>
            <a:r>
              <a:rPr sz="1500" spc="-50" dirty="0">
                <a:latin typeface="Lucida Sans"/>
                <a:cs typeface="Lucida Sans"/>
              </a:rPr>
              <a:t>Vernetzung </a:t>
            </a:r>
            <a:r>
              <a:rPr sz="1500" spc="-35" dirty="0">
                <a:latin typeface="Lucida Sans"/>
                <a:cs typeface="Lucida Sans"/>
              </a:rPr>
              <a:t>mit </a:t>
            </a:r>
            <a:r>
              <a:rPr sz="1500" spc="-10" dirty="0">
                <a:latin typeface="Lucida Sans"/>
                <a:cs typeface="Lucida Sans"/>
              </a:rPr>
              <a:t>anderen </a:t>
            </a:r>
            <a:r>
              <a:rPr sz="1500" spc="-30" dirty="0">
                <a:latin typeface="Lucida Sans"/>
                <a:cs typeface="Lucida Sans"/>
              </a:rPr>
              <a:t>Psychologie-  </a:t>
            </a:r>
            <a:r>
              <a:rPr sz="1500" spc="-20" dirty="0">
                <a:latin typeface="Lucida Sans"/>
                <a:cs typeface="Lucida Sans"/>
              </a:rPr>
              <a:t>Studierenden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20" dirty="0">
                <a:latin typeface="Lucida Sans"/>
                <a:cs typeface="Lucida Sans"/>
              </a:rPr>
              <a:t>und</a:t>
            </a:r>
            <a:r>
              <a:rPr sz="1500" spc="-6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spaßige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20" dirty="0">
                <a:latin typeface="Lucida Sans"/>
                <a:cs typeface="Lucida Sans"/>
              </a:rPr>
              <a:t>Wettkämpfe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bei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10" dirty="0">
                <a:latin typeface="Lucida Sans"/>
                <a:cs typeface="Lucida Sans"/>
              </a:rPr>
              <a:t>der</a:t>
            </a:r>
            <a:r>
              <a:rPr sz="1500" spc="-5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PsychOlympia!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3" y="6179820"/>
            <a:ext cx="12189460" cy="664845"/>
          </a:xfrm>
          <a:custGeom>
            <a:avLst/>
            <a:gdLst/>
            <a:ahLst/>
            <a:cxnLst/>
            <a:rect l="l" t="t" r="r" b="b"/>
            <a:pathLst>
              <a:path w="12189460" h="664845">
                <a:moveTo>
                  <a:pt x="0" y="664463"/>
                </a:moveTo>
                <a:lnTo>
                  <a:pt x="12188952" y="664463"/>
                </a:lnTo>
                <a:lnTo>
                  <a:pt x="12188952" y="0"/>
                </a:lnTo>
                <a:lnTo>
                  <a:pt x="0" y="0"/>
                </a:lnTo>
                <a:lnTo>
                  <a:pt x="0" y="664463"/>
                </a:lnTo>
                <a:close/>
              </a:path>
            </a:pathLst>
          </a:custGeom>
          <a:solidFill>
            <a:srgbClr val="B11D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4403" y="6239255"/>
            <a:ext cx="553212" cy="594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14743" y="6249922"/>
            <a:ext cx="551688" cy="594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37047" y="6242302"/>
            <a:ext cx="551688" cy="5958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66944" y="1787651"/>
            <a:ext cx="915923" cy="91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41420" y="5373623"/>
            <a:ext cx="2528316" cy="7178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39013" y="6405397"/>
            <a:ext cx="112395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psyfako.org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pc="-10" dirty="0"/>
              <a:t>psycholympia.de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pc="-20" dirty="0"/>
              <a:t>psyfako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55128" y="6405397"/>
            <a:ext cx="75374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psyfako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35997" y="6405397"/>
            <a:ext cx="75374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psyfako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392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45052" y="743712"/>
            <a:ext cx="3301365" cy="5556885"/>
          </a:xfrm>
          <a:custGeom>
            <a:avLst/>
            <a:gdLst/>
            <a:ahLst/>
            <a:cxnLst/>
            <a:rect l="l" t="t" r="r" b="b"/>
            <a:pathLst>
              <a:path w="3301365" h="5556885">
                <a:moveTo>
                  <a:pt x="3300983" y="0"/>
                </a:moveTo>
                <a:lnTo>
                  <a:pt x="825246" y="0"/>
                </a:lnTo>
                <a:lnTo>
                  <a:pt x="0" y="5556504"/>
                </a:lnTo>
                <a:lnTo>
                  <a:pt x="2475738" y="5556504"/>
                </a:lnTo>
                <a:lnTo>
                  <a:pt x="33009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90515" y="170687"/>
            <a:ext cx="7299959" cy="1082040"/>
          </a:xfrm>
          <a:custGeom>
            <a:avLst/>
            <a:gdLst/>
            <a:ahLst/>
            <a:cxnLst/>
            <a:rect l="l" t="t" r="r" b="b"/>
            <a:pathLst>
              <a:path w="7299959" h="1082040">
                <a:moveTo>
                  <a:pt x="7299959" y="0"/>
                </a:moveTo>
                <a:lnTo>
                  <a:pt x="0" y="541019"/>
                </a:lnTo>
                <a:lnTo>
                  <a:pt x="7299959" y="1082039"/>
                </a:lnTo>
                <a:lnTo>
                  <a:pt x="7299959" y="0"/>
                </a:lnTo>
                <a:close/>
              </a:path>
            </a:pathLst>
          </a:custGeom>
          <a:solidFill>
            <a:srgbClr val="B11D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55335" y="0"/>
            <a:ext cx="6835140" cy="704215"/>
          </a:xfrm>
          <a:custGeom>
            <a:avLst/>
            <a:gdLst/>
            <a:ahLst/>
            <a:cxnLst/>
            <a:rect l="l" t="t" r="r" b="b"/>
            <a:pathLst>
              <a:path w="6835140" h="704215">
                <a:moveTo>
                  <a:pt x="0" y="704088"/>
                </a:moveTo>
                <a:lnTo>
                  <a:pt x="6835139" y="704088"/>
                </a:lnTo>
                <a:lnTo>
                  <a:pt x="6835139" y="0"/>
                </a:lnTo>
                <a:lnTo>
                  <a:pt x="0" y="0"/>
                </a:lnTo>
                <a:lnTo>
                  <a:pt x="0" y="704088"/>
                </a:lnTo>
                <a:close/>
              </a:path>
            </a:pathLst>
          </a:custGeom>
          <a:solidFill>
            <a:srgbClr val="B11D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5355590" cy="814069"/>
          </a:xfrm>
          <a:custGeom>
            <a:avLst/>
            <a:gdLst/>
            <a:ahLst/>
            <a:cxnLst/>
            <a:rect l="l" t="t" r="r" b="b"/>
            <a:pathLst>
              <a:path w="5355590" h="814069">
                <a:moveTo>
                  <a:pt x="0" y="813815"/>
                </a:moveTo>
                <a:lnTo>
                  <a:pt x="5355336" y="813815"/>
                </a:lnTo>
                <a:lnTo>
                  <a:pt x="5355336" y="0"/>
                </a:lnTo>
                <a:lnTo>
                  <a:pt x="0" y="0"/>
                </a:lnTo>
                <a:lnTo>
                  <a:pt x="0" y="813815"/>
                </a:lnTo>
                <a:close/>
              </a:path>
            </a:pathLst>
          </a:custGeom>
          <a:solidFill>
            <a:srgbClr val="C24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3" y="129539"/>
            <a:ext cx="5355590" cy="1381125"/>
          </a:xfrm>
          <a:custGeom>
            <a:avLst/>
            <a:gdLst/>
            <a:ahLst/>
            <a:cxnLst/>
            <a:rect l="l" t="t" r="r" b="b"/>
            <a:pathLst>
              <a:path w="5355590" h="1381125">
                <a:moveTo>
                  <a:pt x="0" y="0"/>
                </a:moveTo>
                <a:lnTo>
                  <a:pt x="0" y="1380743"/>
                </a:lnTo>
                <a:lnTo>
                  <a:pt x="5355336" y="690371"/>
                </a:lnTo>
                <a:lnTo>
                  <a:pt x="0" y="0"/>
                </a:lnTo>
                <a:close/>
              </a:path>
            </a:pathLst>
          </a:custGeom>
          <a:solidFill>
            <a:srgbClr val="C24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8384" y="1523"/>
            <a:ext cx="3069590" cy="814069"/>
          </a:xfrm>
          <a:custGeom>
            <a:avLst/>
            <a:gdLst/>
            <a:ahLst/>
            <a:cxnLst/>
            <a:rect l="l" t="t" r="r" b="b"/>
            <a:pathLst>
              <a:path w="3069590" h="814069">
                <a:moveTo>
                  <a:pt x="3069336" y="0"/>
                </a:moveTo>
                <a:lnTo>
                  <a:pt x="0" y="0"/>
                </a:lnTo>
                <a:lnTo>
                  <a:pt x="0" y="813815"/>
                </a:lnTo>
                <a:lnTo>
                  <a:pt x="3069336" y="0"/>
                </a:lnTo>
                <a:close/>
              </a:path>
            </a:pathLst>
          </a:custGeom>
          <a:solidFill>
            <a:srgbClr val="C247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168" y="29844"/>
            <a:ext cx="3437416" cy="1369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7489" y="1890521"/>
            <a:ext cx="2277745" cy="2539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latin typeface="Tahoma"/>
                <a:cs typeface="Tahoma"/>
              </a:rPr>
              <a:t>Unsere</a:t>
            </a:r>
            <a:r>
              <a:rPr sz="1500" b="1" spc="-65" dirty="0">
                <a:latin typeface="Tahoma"/>
                <a:cs typeface="Tahoma"/>
              </a:rPr>
              <a:t> </a:t>
            </a:r>
            <a:r>
              <a:rPr sz="1500" b="1" spc="-5" dirty="0">
                <a:latin typeface="Tahoma"/>
                <a:cs typeface="Tahoma"/>
              </a:rPr>
              <a:t>Arbeitsgruppen</a:t>
            </a:r>
            <a:endParaRPr sz="1500">
              <a:latin typeface="Tahoma"/>
              <a:cs typeface="Tahoma"/>
            </a:endParaRPr>
          </a:p>
          <a:p>
            <a:pPr marL="299085" indent="-285750">
              <a:lnSpc>
                <a:spcPct val="100000"/>
              </a:lnSpc>
              <a:spcBef>
                <a:spcPts val="178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55" dirty="0">
                <a:latin typeface="Lucida Sans"/>
                <a:cs typeface="Lucida Sans"/>
              </a:rPr>
              <a:t>AG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5" dirty="0">
                <a:latin typeface="Lucida Sans"/>
                <a:cs typeface="Lucida Sans"/>
              </a:rPr>
              <a:t>Bachelor-Master</a:t>
            </a:r>
            <a:endParaRPr sz="1500">
              <a:latin typeface="Lucida Sans"/>
              <a:cs typeface="Lucida Sans"/>
            </a:endParaRPr>
          </a:p>
          <a:p>
            <a:pPr marL="299085" indent="-28575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55" dirty="0">
                <a:latin typeface="Lucida Sans"/>
                <a:cs typeface="Lucida Sans"/>
              </a:rPr>
              <a:t>AG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CHE-Ranking</a:t>
            </a:r>
            <a:endParaRPr sz="1500">
              <a:latin typeface="Lucida Sans"/>
              <a:cs typeface="Lucida Sans"/>
            </a:endParaRPr>
          </a:p>
          <a:p>
            <a:pPr marL="299085" indent="-28575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55" dirty="0">
                <a:latin typeface="Lucida Sans"/>
                <a:cs typeface="Lucida Sans"/>
              </a:rPr>
              <a:t>AG</a:t>
            </a:r>
            <a:r>
              <a:rPr sz="1500" spc="-170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Entstigmatisierung</a:t>
            </a:r>
            <a:endParaRPr sz="1500">
              <a:latin typeface="Lucida Sans"/>
              <a:cs typeface="Lucida Sans"/>
            </a:endParaRPr>
          </a:p>
          <a:p>
            <a:pPr marL="299085" indent="-28575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55" dirty="0">
                <a:latin typeface="Lucida Sans"/>
                <a:cs typeface="Lucida Sans"/>
              </a:rPr>
              <a:t>AG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Interprofi</a:t>
            </a:r>
            <a:endParaRPr sz="1500">
              <a:latin typeface="Lucida Sans"/>
              <a:cs typeface="Lucida Sans"/>
            </a:endParaRPr>
          </a:p>
          <a:p>
            <a:pPr marL="299085" indent="-28575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55" dirty="0">
                <a:latin typeface="Lucida Sans"/>
                <a:cs typeface="Lucida Sans"/>
              </a:rPr>
              <a:t>AG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Marketing</a:t>
            </a:r>
            <a:endParaRPr sz="1500">
              <a:latin typeface="Lucida Sans"/>
              <a:cs typeface="Lucida Sans"/>
            </a:endParaRPr>
          </a:p>
          <a:p>
            <a:pPr marL="299085" indent="-28575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55" dirty="0">
                <a:latin typeface="Lucida Sans"/>
                <a:cs typeface="Lucida Sans"/>
              </a:rPr>
              <a:t>AG </a:t>
            </a:r>
            <a:r>
              <a:rPr sz="1500" spc="-10" dirty="0">
                <a:latin typeface="Lucida Sans"/>
                <a:cs typeface="Lucida Sans"/>
              </a:rPr>
              <a:t>Open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Science</a:t>
            </a:r>
            <a:endParaRPr sz="1500">
              <a:latin typeface="Lucida Sans"/>
              <a:cs typeface="Lucida Sans"/>
            </a:endParaRPr>
          </a:p>
          <a:p>
            <a:pPr marL="299085" indent="-28575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55" dirty="0">
                <a:latin typeface="Lucida Sans"/>
                <a:cs typeface="Lucida Sans"/>
              </a:rPr>
              <a:t>AG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PsychThG</a:t>
            </a:r>
            <a:endParaRPr sz="1500">
              <a:latin typeface="Lucida Sans"/>
              <a:cs typeface="Lucida Sans"/>
            </a:endParaRPr>
          </a:p>
          <a:p>
            <a:pPr marL="299085" indent="-28575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55" dirty="0">
                <a:latin typeface="Lucida Sans"/>
                <a:cs typeface="Lucida Sans"/>
              </a:rPr>
              <a:t>AG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PsychOlympia</a:t>
            </a:r>
            <a:endParaRPr sz="1500">
              <a:latin typeface="Lucida Sans"/>
              <a:cs typeface="Lucida Sans"/>
            </a:endParaRPr>
          </a:p>
          <a:p>
            <a:pPr marL="299085" indent="-28575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55" dirty="0">
                <a:latin typeface="Lucida Sans"/>
                <a:cs typeface="Lucida Sans"/>
              </a:rPr>
              <a:t>AG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Zulassungstest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3" y="6179820"/>
            <a:ext cx="12189460" cy="664845"/>
          </a:xfrm>
          <a:custGeom>
            <a:avLst/>
            <a:gdLst/>
            <a:ahLst/>
            <a:cxnLst/>
            <a:rect l="l" t="t" r="r" b="b"/>
            <a:pathLst>
              <a:path w="12189460" h="664845">
                <a:moveTo>
                  <a:pt x="0" y="664463"/>
                </a:moveTo>
                <a:lnTo>
                  <a:pt x="12188952" y="664463"/>
                </a:lnTo>
                <a:lnTo>
                  <a:pt x="12188952" y="0"/>
                </a:lnTo>
                <a:lnTo>
                  <a:pt x="0" y="0"/>
                </a:lnTo>
                <a:lnTo>
                  <a:pt x="0" y="664463"/>
                </a:lnTo>
                <a:close/>
              </a:path>
            </a:pathLst>
          </a:custGeom>
          <a:solidFill>
            <a:srgbClr val="B11D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4403" y="6220967"/>
            <a:ext cx="553212" cy="594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29400" y="6230110"/>
            <a:ext cx="551688" cy="5958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43144" y="6225538"/>
            <a:ext cx="553212" cy="5958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169666" y="1907870"/>
            <a:ext cx="313944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30" dirty="0">
                <a:latin typeface="Tahoma"/>
                <a:cs typeface="Tahoma"/>
              </a:rPr>
              <a:t>Wie </a:t>
            </a:r>
            <a:r>
              <a:rPr sz="1500" b="1" spc="10" dirty="0">
                <a:latin typeface="Tahoma"/>
                <a:cs typeface="Tahoma"/>
              </a:rPr>
              <a:t>kannst </a:t>
            </a:r>
            <a:r>
              <a:rPr sz="1500" b="1" spc="-5" dirty="0">
                <a:latin typeface="Tahoma"/>
                <a:cs typeface="Tahoma"/>
              </a:rPr>
              <a:t>Du </a:t>
            </a:r>
            <a:r>
              <a:rPr sz="1500" b="1" dirty="0">
                <a:latin typeface="Tahoma"/>
                <a:cs typeface="Tahoma"/>
              </a:rPr>
              <a:t>bei</a:t>
            </a:r>
            <a:r>
              <a:rPr sz="1500" b="1" spc="-229" dirty="0">
                <a:latin typeface="Tahoma"/>
                <a:cs typeface="Tahoma"/>
              </a:rPr>
              <a:t> </a:t>
            </a:r>
            <a:r>
              <a:rPr sz="1500" b="1" dirty="0">
                <a:latin typeface="Tahoma"/>
                <a:cs typeface="Tahoma"/>
              </a:rPr>
              <a:t>uns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b="1" dirty="0">
                <a:latin typeface="Tahoma"/>
                <a:cs typeface="Tahoma"/>
              </a:rPr>
              <a:t>Mitmachen?</a:t>
            </a:r>
            <a:endParaRPr sz="1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Tahoma"/>
              <a:cs typeface="Tahoma"/>
            </a:endParaRPr>
          </a:p>
          <a:p>
            <a:pPr marL="299085" marR="508000" indent="-285115">
              <a:lnSpc>
                <a:spcPts val="1789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45" dirty="0">
                <a:latin typeface="Lucida Sans"/>
                <a:cs typeface="Lucida Sans"/>
              </a:rPr>
              <a:t>Frag </a:t>
            </a:r>
            <a:r>
              <a:rPr sz="1500" spc="-30" dirty="0">
                <a:latin typeface="Lucida Sans"/>
                <a:cs typeface="Lucida Sans"/>
              </a:rPr>
              <a:t>bei </a:t>
            </a:r>
            <a:r>
              <a:rPr sz="1500" spc="-20" dirty="0">
                <a:latin typeface="Lucida Sans"/>
                <a:cs typeface="Lucida Sans"/>
              </a:rPr>
              <a:t>deiner</a:t>
            </a:r>
            <a:r>
              <a:rPr sz="1500" spc="-254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Fachschaft  nach!</a:t>
            </a:r>
            <a:endParaRPr sz="1500">
              <a:latin typeface="Lucida Sans"/>
              <a:cs typeface="Lucida Sans"/>
            </a:endParaRPr>
          </a:p>
          <a:p>
            <a:pPr marL="299085" indent="-285750">
              <a:lnSpc>
                <a:spcPts val="175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20" dirty="0">
                <a:latin typeface="Lucida Sans"/>
                <a:cs typeface="Lucida Sans"/>
              </a:rPr>
              <a:t>Informiere </a:t>
            </a:r>
            <a:r>
              <a:rPr sz="1500" spc="-40" dirty="0">
                <a:latin typeface="Lucida Sans"/>
                <a:cs typeface="Lucida Sans"/>
              </a:rPr>
              <a:t>dich </a:t>
            </a:r>
            <a:r>
              <a:rPr sz="1500" spc="-20" dirty="0">
                <a:latin typeface="Lucida Sans"/>
                <a:cs typeface="Lucida Sans"/>
              </a:rPr>
              <a:t>auf</a:t>
            </a:r>
            <a:r>
              <a:rPr sz="1500" spc="-260" dirty="0">
                <a:latin typeface="Lucida Sans"/>
                <a:cs typeface="Lucida Sans"/>
              </a:rPr>
              <a:t> </a:t>
            </a:r>
            <a:r>
              <a:rPr sz="1500" spc="-20" dirty="0">
                <a:latin typeface="Lucida Sans"/>
                <a:cs typeface="Lucida Sans"/>
              </a:rPr>
              <a:t>unserer</a:t>
            </a:r>
            <a:endParaRPr sz="1500">
              <a:latin typeface="Lucida Sans"/>
              <a:cs typeface="Lucida Sans"/>
            </a:endParaRPr>
          </a:p>
          <a:p>
            <a:pPr marL="299085" marR="214629">
              <a:lnSpc>
                <a:spcPts val="1789"/>
              </a:lnSpc>
              <a:spcBef>
                <a:spcPts val="70"/>
              </a:spcBef>
            </a:pPr>
            <a:r>
              <a:rPr sz="1500" spc="-15" dirty="0">
                <a:latin typeface="Lucida Sans"/>
                <a:cs typeface="Lucida Sans"/>
              </a:rPr>
              <a:t>Webseite </a:t>
            </a:r>
            <a:r>
              <a:rPr sz="1500" spc="-20" dirty="0">
                <a:latin typeface="Lucida Sans"/>
                <a:cs typeface="Lucida Sans"/>
              </a:rPr>
              <a:t>und unseren</a:t>
            </a:r>
            <a:r>
              <a:rPr sz="1500" spc="-295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Social-  </a:t>
            </a:r>
            <a:r>
              <a:rPr sz="1500" spc="-5" dirty="0">
                <a:latin typeface="Lucida Sans"/>
                <a:cs typeface="Lucida Sans"/>
              </a:rPr>
              <a:t>Media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Kanälen!</a:t>
            </a:r>
            <a:endParaRPr sz="1500">
              <a:latin typeface="Lucida Sans"/>
              <a:cs typeface="Lucida Sans"/>
            </a:endParaRPr>
          </a:p>
          <a:p>
            <a:pPr marL="299085" marR="5080" indent="-285115">
              <a:lnSpc>
                <a:spcPts val="1789"/>
              </a:lnSpc>
              <a:spcBef>
                <a:spcPts val="2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500" spc="-65" dirty="0">
                <a:latin typeface="Lucida Sans"/>
                <a:cs typeface="Lucida Sans"/>
              </a:rPr>
              <a:t>Tritt </a:t>
            </a:r>
            <a:r>
              <a:rPr sz="1500" spc="-15" dirty="0">
                <a:latin typeface="Lucida Sans"/>
                <a:cs typeface="Lucida Sans"/>
              </a:rPr>
              <a:t>unserer Inhalte-Gruppe</a:t>
            </a:r>
            <a:r>
              <a:rPr sz="1500" spc="-300" dirty="0">
                <a:latin typeface="Lucida Sans"/>
                <a:cs typeface="Lucida Sans"/>
              </a:rPr>
              <a:t> </a:t>
            </a:r>
            <a:r>
              <a:rPr sz="1500" spc="-20" dirty="0">
                <a:latin typeface="Lucida Sans"/>
                <a:cs typeface="Lucida Sans"/>
              </a:rPr>
              <a:t>auf  </a:t>
            </a:r>
            <a:r>
              <a:rPr sz="1500" spc="-55" dirty="0">
                <a:latin typeface="Lucida Sans"/>
                <a:cs typeface="Lucida Sans"/>
              </a:rPr>
              <a:t>Telegram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bei: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79982" y="5714187"/>
            <a:ext cx="28517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" dirty="0">
                <a:latin typeface="Lucida Sans"/>
                <a:cs typeface="Lucida Sans"/>
              </a:rPr>
              <a:t>Wir</a:t>
            </a:r>
            <a:r>
              <a:rPr sz="2000" spc="-459" dirty="0">
                <a:latin typeface="Lucida Sans"/>
                <a:cs typeface="Lucida Sans"/>
              </a:rPr>
              <a:t> </a:t>
            </a:r>
            <a:r>
              <a:rPr sz="2000" spc="-20" dirty="0">
                <a:latin typeface="Lucida Sans"/>
                <a:cs typeface="Lucida Sans"/>
              </a:rPr>
              <a:t>freuen </a:t>
            </a:r>
            <a:r>
              <a:rPr sz="2000" spc="-40" dirty="0">
                <a:latin typeface="Lucida Sans"/>
                <a:cs typeface="Lucida Sans"/>
              </a:rPr>
              <a:t>uns </a:t>
            </a:r>
            <a:r>
              <a:rPr sz="2000" spc="-25" dirty="0">
                <a:latin typeface="Lucida Sans"/>
                <a:cs typeface="Lucida Sans"/>
              </a:rPr>
              <a:t>auf </a:t>
            </a:r>
            <a:r>
              <a:rPr sz="2000" spc="-65" dirty="0">
                <a:latin typeface="Lucida Sans"/>
                <a:cs typeface="Lucida Sans"/>
              </a:rPr>
              <a:t>dich!</a:t>
            </a:r>
            <a:endParaRPr sz="2000">
              <a:latin typeface="Lucida Sans"/>
              <a:cs typeface="Lucida San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3400" y="4224528"/>
            <a:ext cx="1687068" cy="1687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2984" y="5148071"/>
            <a:ext cx="774191" cy="8442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39013" y="6405397"/>
            <a:ext cx="112395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psyfako.org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pc="-10" dirty="0"/>
              <a:t>psycholympia.de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pc="-20" dirty="0"/>
              <a:t>psyfako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7755128" y="6405397"/>
            <a:ext cx="75374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psyfako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635997" y="6405397"/>
            <a:ext cx="75374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psyfako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561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de-DE"/>
              <a:t>Bachelor of science…</a:t>
            </a:r>
            <a:endParaRPr lang="de-DE" dirty="0"/>
          </a:p>
        </p:txBody>
      </p:sp>
      <p:graphicFrame>
        <p:nvGraphicFramePr>
          <p:cNvPr id="7" name="Inhaltsplatzhalter 2">
            <a:extLst>
              <a:ext uri="{FF2B5EF4-FFF2-40B4-BE49-F238E27FC236}">
                <a16:creationId xmlns:a16="http://schemas.microsoft.com/office/drawing/2014/main" id="{0F98AB96-3BB8-7F34-36D7-288E671EC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032747"/>
              </p:ext>
            </p:extLst>
          </p:nvPr>
        </p:nvGraphicFramePr>
        <p:xfrm>
          <a:off x="1024128" y="2286000"/>
          <a:ext cx="6066818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" descr="Ein Bild, das Person, Kleidung, Menschliches Gesicht, Studienabschluss enthält.&#10;&#10;Automatisch generierte Beschreibung">
            <a:extLst>
              <a:ext uri="{FF2B5EF4-FFF2-40B4-BE49-F238E27FC236}">
                <a16:creationId xmlns:a16="http://schemas.microsoft.com/office/drawing/2014/main" id="{95EAB4A4-530A-4169-AFFD-946B9FF05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5240" b="10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6963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C4A5F-5DB7-416F-8BAD-6CF859084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553" y="-176784"/>
            <a:ext cx="9720072" cy="1499616"/>
          </a:xfrm>
        </p:spPr>
        <p:txBody>
          <a:bodyPr/>
          <a:lstStyle/>
          <a:p>
            <a:r>
              <a:rPr lang="de-DE" dirty="0"/>
              <a:t>Das Programm 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3A96B621-AE73-4B0F-AA93-C1D0051AE5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184754"/>
              </p:ext>
            </p:extLst>
          </p:nvPr>
        </p:nvGraphicFramePr>
        <p:xfrm>
          <a:off x="329184" y="1008588"/>
          <a:ext cx="11558016" cy="4857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726">
                  <a:extLst>
                    <a:ext uri="{9D8B030D-6E8A-4147-A177-3AD203B41FA5}">
                      <a16:colId xmlns:a16="http://schemas.microsoft.com/office/drawing/2014/main" val="982605967"/>
                    </a:ext>
                  </a:extLst>
                </a:gridCol>
                <a:gridCol w="2226618">
                  <a:extLst>
                    <a:ext uri="{9D8B030D-6E8A-4147-A177-3AD203B41FA5}">
                      <a16:colId xmlns:a16="http://schemas.microsoft.com/office/drawing/2014/main" val="4259913643"/>
                    </a:ext>
                  </a:extLst>
                </a:gridCol>
                <a:gridCol w="7733672">
                  <a:extLst>
                    <a:ext uri="{9D8B030D-6E8A-4147-A177-3AD203B41FA5}">
                      <a16:colId xmlns:a16="http://schemas.microsoft.com/office/drawing/2014/main" val="1981861880"/>
                    </a:ext>
                  </a:extLst>
                </a:gridCol>
              </a:tblGrid>
              <a:tr h="409288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/>
                        <a:t>Uhrzeit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Was steht an?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210466"/>
                  </a:ext>
                </a:extLst>
              </a:tr>
              <a:tr h="472255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Fr 27.09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2400" dirty="0"/>
                        <a:t>jetzt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Begrüßung durch den Fachschaftsrat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699127"/>
                  </a:ext>
                </a:extLst>
              </a:tr>
              <a:tr h="472254">
                <a:tc rowSpan="2"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  <a:p>
                      <a:pPr algn="ctr"/>
                      <a:r>
                        <a:rPr lang="de-DE" sz="2400" dirty="0"/>
                        <a:t>Mo 30.09.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dirty="0"/>
                        <a:t>11:30 Uhr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dirty="0"/>
                        <a:t>AStA Begrüßung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50922"/>
                  </a:ext>
                </a:extLst>
              </a:tr>
              <a:tr h="47225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dirty="0"/>
                        <a:t>14:00 Uhr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dirty="0"/>
                        <a:t>Essen und Trinken (auf dem P2)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102788"/>
                  </a:ext>
                </a:extLst>
              </a:tr>
              <a:tr h="472255">
                <a:tc rowSpan="2"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Di 01.10.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14:00 Uhr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400" dirty="0" err="1"/>
                        <a:t>Campusralley</a:t>
                      </a:r>
                      <a:r>
                        <a:rPr lang="de-DE" sz="2400" dirty="0"/>
                        <a:t> (Treffpunkt am </a:t>
                      </a:r>
                      <a:r>
                        <a:rPr lang="de-DE" sz="2400" dirty="0" err="1"/>
                        <a:t>Fachschaftsraum</a:t>
                      </a:r>
                      <a:r>
                        <a:rPr lang="de-DE" sz="24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300941"/>
                  </a:ext>
                </a:extLst>
              </a:tr>
              <a:tr h="47225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/>
                        <a:t>18:00 Uhr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dirty="0"/>
                        <a:t>Ausklang am </a:t>
                      </a:r>
                      <a:r>
                        <a:rPr lang="de-DE" sz="2400" dirty="0" err="1"/>
                        <a:t>Fachschaftsraum</a:t>
                      </a:r>
                      <a:endParaRPr lang="de-DE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4755739"/>
                  </a:ext>
                </a:extLst>
              </a:tr>
              <a:tr h="840852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Mi 02.10.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14:00 Uhr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2400" dirty="0"/>
                        <a:t>Düsseldorf-Tour (Treffpunkt am </a:t>
                      </a:r>
                      <a:r>
                        <a:rPr lang="de-DE" sz="2400" dirty="0" err="1"/>
                        <a:t>Fachschaftsraum</a:t>
                      </a:r>
                      <a:r>
                        <a:rPr lang="de-DE" sz="24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051668"/>
                  </a:ext>
                </a:extLst>
              </a:tr>
              <a:tr h="789328">
                <a:tc rowSpan="2"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Fr 04.10.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15:00 Uhr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2400" dirty="0"/>
                        <a:t>Speed-</a:t>
                      </a:r>
                      <a:r>
                        <a:rPr lang="de-DE" sz="2400" dirty="0" err="1"/>
                        <a:t>Friending</a:t>
                      </a:r>
                      <a:r>
                        <a:rPr lang="de-DE" sz="2400" dirty="0"/>
                        <a:t> (Treffpunkt am </a:t>
                      </a:r>
                      <a:r>
                        <a:rPr lang="de-DE" sz="2400" dirty="0" err="1"/>
                        <a:t>Fachschaftsraum</a:t>
                      </a:r>
                      <a:r>
                        <a:rPr lang="de-DE" sz="24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5573398"/>
                  </a:ext>
                </a:extLst>
              </a:tr>
              <a:tr h="44664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17:00 Uhr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2400" dirty="0"/>
                        <a:t>Math.Nat.-Ausklang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576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14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A726C-45FE-5B5D-023A-72672727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Bachelor Einführungsveranstaltung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74A0C1-83E0-A39F-9897-22C87152F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345" y="2249424"/>
            <a:ext cx="11094511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 algn="l"/>
            <a:r>
              <a:rPr lang="de-DE" b="0" i="0" dirty="0">
                <a:solidFill>
                  <a:srgbClr val="3D3D43"/>
                </a:solidFill>
                <a:effectLst/>
              </a:rPr>
              <a:t>Orientierungstutorium 1: Montag </a:t>
            </a:r>
            <a:r>
              <a:rPr lang="de-DE" dirty="0">
                <a:solidFill>
                  <a:srgbClr val="3D3D43"/>
                </a:solidFill>
              </a:rPr>
              <a:t>07</a:t>
            </a:r>
            <a:r>
              <a:rPr lang="de-DE" b="0" i="0" dirty="0">
                <a:solidFill>
                  <a:srgbClr val="3D3D43"/>
                </a:solidFill>
                <a:effectLst/>
              </a:rPr>
              <a:t>.10., 12.30-14.00 Uhr, Hörsaal 3H</a:t>
            </a:r>
          </a:p>
          <a:p>
            <a:pPr algn="l"/>
            <a:r>
              <a:rPr lang="de-DE" b="0" i="0" dirty="0">
                <a:solidFill>
                  <a:srgbClr val="3D3D43"/>
                </a:solidFill>
                <a:effectLst/>
              </a:rPr>
              <a:t>Orientierungstutorium 2: Montag 07.10., 14.30-16.00 Uhr, Hörsaal </a:t>
            </a:r>
            <a:r>
              <a:rPr lang="de-DE" dirty="0">
                <a:solidFill>
                  <a:srgbClr val="3D3D43"/>
                </a:solidFill>
              </a:rPr>
              <a:t>2E</a:t>
            </a:r>
            <a:endParaRPr lang="de-DE" b="0" i="0" dirty="0">
              <a:solidFill>
                <a:srgbClr val="3D3D43"/>
              </a:solidFill>
              <a:effectLst/>
            </a:endParaRPr>
          </a:p>
          <a:p>
            <a:pPr algn="l"/>
            <a:r>
              <a:rPr lang="de-DE" b="0" i="0" dirty="0">
                <a:solidFill>
                  <a:srgbClr val="3D3D43"/>
                </a:solidFill>
                <a:effectLst/>
              </a:rPr>
              <a:t>Orientierungstutorium 3: Dienstag 08.10., 10.30-12.00 Uhr, Hörsaal </a:t>
            </a:r>
            <a:r>
              <a:rPr lang="de-DE" dirty="0">
                <a:solidFill>
                  <a:srgbClr val="3D3D43"/>
                </a:solidFill>
              </a:rPr>
              <a:t>2E</a:t>
            </a:r>
            <a:endParaRPr lang="de-DE" b="0" i="0" dirty="0">
              <a:solidFill>
                <a:srgbClr val="3D3D43"/>
              </a:solidFill>
              <a:effectLst/>
            </a:endParaRPr>
          </a:p>
          <a:p>
            <a:pPr marL="0" indent="0" algn="l">
              <a:buNone/>
            </a:pPr>
            <a:endParaRPr lang="de-DE" b="0" i="0" dirty="0">
              <a:solidFill>
                <a:srgbClr val="3D3D43"/>
              </a:solidFill>
              <a:effectLst/>
            </a:endParaRPr>
          </a:p>
          <a:p>
            <a:pPr algn="l"/>
            <a:r>
              <a:rPr lang="de-DE" b="0" i="0" dirty="0">
                <a:solidFill>
                  <a:srgbClr val="3D3D43"/>
                </a:solidFill>
                <a:effectLst/>
              </a:rPr>
              <a:t>Das Format ist hybrid, Ihr könnt also entweder im Hörsaal oder von zuhause aus per Zoom unter der Adresse: </a:t>
            </a:r>
            <a:endParaRPr lang="de-DE" b="0" i="0" u="none" strike="noStrike" dirty="0">
              <a:solidFill>
                <a:srgbClr val="003C62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de-DE" b="0" i="0" u="sng" strike="noStrike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https://hhu.webex.com/hhu/j.php?MTID=mb909cf908c428b6d0e1db84ff29acbf5</a:t>
            </a:r>
            <a:endParaRPr lang="de-DE" b="0" i="0" u="none" strike="noStrike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de-DE" dirty="0">
              <a:ea typeface="+mn-lt"/>
              <a:cs typeface="+mn-lt"/>
            </a:endParaRPr>
          </a:p>
          <a:p>
            <a:endParaRPr lang="de-DE" dirty="0">
              <a:ea typeface="+mn-lt"/>
              <a:cs typeface="+mn-lt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5099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Verlauf des Studiums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C15215-8DF3-478A-ACF2-B73298647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00"/>
          <a:stretch/>
        </p:blipFill>
        <p:spPr>
          <a:xfrm>
            <a:off x="2463119" y="1920240"/>
            <a:ext cx="7265763" cy="4633180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863DCC38-5541-4470-909A-37605E527B57}"/>
              </a:ext>
            </a:extLst>
          </p:cNvPr>
          <p:cNvSpPr>
            <a:spLocks/>
          </p:cNvSpPr>
          <p:nvPr/>
        </p:nvSpPr>
        <p:spPr bwMode="auto">
          <a:xfrm>
            <a:off x="6854107" y="3355671"/>
            <a:ext cx="2317314" cy="2556614"/>
          </a:xfrm>
          <a:prstGeom prst="rect">
            <a:avLst/>
          </a:prstGeom>
          <a:solidFill>
            <a:schemeClr val="accent1">
              <a:lumMod val="60000"/>
              <a:lumOff val="40000"/>
              <a:alpha val="89803"/>
            </a:schemeClr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800" dirty="0" err="1">
                <a:ea typeface="Palatino" charset="0"/>
                <a:cs typeface="Palatino" charset="0"/>
              </a:rPr>
              <a:t>Schwerpunkte</a:t>
            </a:r>
            <a:r>
              <a:rPr lang="en-US" sz="2800" dirty="0">
                <a:ea typeface="Palatino" charset="0"/>
                <a:cs typeface="Palatino" charset="0"/>
              </a:rPr>
              <a:t> </a:t>
            </a:r>
          </a:p>
          <a:p>
            <a:pPr algn="ctr"/>
            <a:r>
              <a:rPr lang="en-US" sz="2800" dirty="0">
                <a:ea typeface="Palatino" charset="0"/>
                <a:cs typeface="Palatino" charset="0"/>
              </a:rPr>
              <a:t>&amp; </a:t>
            </a:r>
          </a:p>
          <a:p>
            <a:pPr algn="ctr"/>
            <a:r>
              <a:rPr lang="en-US" sz="2800" dirty="0" err="1">
                <a:ea typeface="Palatino" charset="0"/>
                <a:cs typeface="Palatino" charset="0"/>
              </a:rPr>
              <a:t>Anwendungen</a:t>
            </a:r>
            <a:endParaRPr lang="en-US" sz="2800" dirty="0">
              <a:ea typeface="Palatino" charset="0"/>
              <a:cs typeface="Palatino" charset="0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273117D4-17FB-4D46-A670-5CD1D415F0F8}"/>
              </a:ext>
            </a:extLst>
          </p:cNvPr>
          <p:cNvSpPr>
            <a:spLocks/>
          </p:cNvSpPr>
          <p:nvPr/>
        </p:nvSpPr>
        <p:spPr bwMode="auto">
          <a:xfrm>
            <a:off x="2914107" y="2744611"/>
            <a:ext cx="2271667" cy="1975905"/>
          </a:xfrm>
          <a:prstGeom prst="rect">
            <a:avLst/>
          </a:prstGeom>
          <a:solidFill>
            <a:schemeClr val="accent3">
              <a:lumMod val="40000"/>
              <a:lumOff val="60000"/>
              <a:alpha val="89803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3200" dirty="0" err="1">
                <a:ea typeface="Palatino" charset="0"/>
                <a:cs typeface="Palatino" charset="0"/>
              </a:rPr>
              <a:t>Methoden</a:t>
            </a:r>
            <a:endParaRPr lang="en-US" dirty="0">
              <a:ea typeface="Palatino" charset="0"/>
              <a:cs typeface="Palatino" charset="0"/>
            </a:endParaRP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9505DA85-0A34-48CD-BCA6-B89633A52912}"/>
              </a:ext>
            </a:extLst>
          </p:cNvPr>
          <p:cNvSpPr>
            <a:spLocks/>
          </p:cNvSpPr>
          <p:nvPr/>
        </p:nvSpPr>
        <p:spPr bwMode="auto">
          <a:xfrm>
            <a:off x="5185773" y="2069591"/>
            <a:ext cx="832984" cy="1299910"/>
          </a:xfrm>
          <a:prstGeom prst="rect">
            <a:avLst/>
          </a:prstGeom>
          <a:solidFill>
            <a:schemeClr val="accent3">
              <a:lumMod val="40000"/>
              <a:lumOff val="60000"/>
              <a:alpha val="89803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>
              <a:solidFill>
                <a:srgbClr val="FFFFFF"/>
              </a:solidFill>
              <a:ea typeface="Palatino" charset="0"/>
              <a:cs typeface="Palatino" charset="0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599D6D69-65C9-4D2A-9EDC-992EFEC5B949}"/>
              </a:ext>
            </a:extLst>
          </p:cNvPr>
          <p:cNvSpPr>
            <a:spLocks/>
          </p:cNvSpPr>
          <p:nvPr/>
        </p:nvSpPr>
        <p:spPr bwMode="auto">
          <a:xfrm>
            <a:off x="2914106" y="2084832"/>
            <a:ext cx="2271667" cy="659779"/>
          </a:xfrm>
          <a:prstGeom prst="rect">
            <a:avLst/>
          </a:prstGeom>
          <a:solidFill>
            <a:srgbClr val="FEECFB">
              <a:alpha val="89803"/>
            </a:srgbClr>
          </a:solidFill>
          <a:ln w="25400">
            <a:solidFill>
              <a:srgbClr val="F8DAFE">
                <a:alpha val="89803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400" dirty="0" err="1">
                <a:ea typeface="Palatino" charset="0"/>
                <a:cs typeface="Palatino" charset="0"/>
              </a:rPr>
              <a:t>Grundlagen</a:t>
            </a:r>
            <a:endParaRPr lang="en-US" dirty="0">
              <a:ea typeface="Palatino" charset="0"/>
              <a:cs typeface="Palatino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36DB2612-3758-4876-B3AF-8F82A9CFE65C}"/>
              </a:ext>
            </a:extLst>
          </p:cNvPr>
          <p:cNvSpPr>
            <a:spLocks/>
          </p:cNvSpPr>
          <p:nvPr/>
        </p:nvSpPr>
        <p:spPr bwMode="auto">
          <a:xfrm>
            <a:off x="5185776" y="3369501"/>
            <a:ext cx="1665962" cy="1334022"/>
          </a:xfrm>
          <a:prstGeom prst="rect">
            <a:avLst/>
          </a:prstGeom>
          <a:solidFill>
            <a:srgbClr val="F8DAFE">
              <a:alpha val="89803"/>
            </a:srgbClr>
          </a:solidFill>
          <a:ln w="25400">
            <a:solidFill>
              <a:srgbClr val="F8DAFE">
                <a:alpha val="89803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300" dirty="0" err="1">
                <a:ea typeface="Palatino" charset="0"/>
                <a:cs typeface="Palatino" charset="0"/>
              </a:rPr>
              <a:t>Grundlagen</a:t>
            </a:r>
            <a:r>
              <a:rPr lang="en-US" sz="2300" dirty="0">
                <a:ea typeface="Palatino" charset="0"/>
                <a:cs typeface="Palatino" charset="0"/>
              </a:rPr>
              <a:t> &amp; </a:t>
            </a:r>
            <a:r>
              <a:rPr lang="en-US" sz="2300" dirty="0" err="1">
                <a:ea typeface="Palatino" charset="0"/>
                <a:cs typeface="Palatino" charset="0"/>
              </a:rPr>
              <a:t>Anwendungen</a:t>
            </a:r>
            <a:endParaRPr lang="en-US" sz="2300" dirty="0">
              <a:ea typeface="Palatino" charset="0"/>
              <a:cs typeface="Palatino" charset="0"/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CCFDF8EA-552C-4D95-8038-2305F6953314}"/>
              </a:ext>
            </a:extLst>
          </p:cNvPr>
          <p:cNvSpPr>
            <a:spLocks/>
          </p:cNvSpPr>
          <p:nvPr/>
        </p:nvSpPr>
        <p:spPr bwMode="auto">
          <a:xfrm>
            <a:off x="6018757" y="2071002"/>
            <a:ext cx="3152664" cy="1284669"/>
          </a:xfrm>
          <a:prstGeom prst="rect">
            <a:avLst/>
          </a:prstGeom>
          <a:solidFill>
            <a:srgbClr val="FEECFB">
              <a:alpha val="89803"/>
            </a:srgbClr>
          </a:solidFill>
          <a:ln w="25400">
            <a:solidFill>
              <a:srgbClr val="F8DAFE">
                <a:alpha val="89803"/>
              </a:srgb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400" dirty="0" err="1">
                <a:ea typeface="Palatino" charset="0"/>
                <a:cs typeface="Palatino" charset="0"/>
              </a:rPr>
              <a:t>Grundlagen</a:t>
            </a:r>
            <a:endParaRPr lang="en-US" dirty="0">
              <a:ea typeface="Palatino" charset="0"/>
              <a:cs typeface="Palatino" charset="0"/>
            </a:endParaRP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8CAA5E6A-91E6-4B58-99CE-459F37C7A181}"/>
              </a:ext>
            </a:extLst>
          </p:cNvPr>
          <p:cNvSpPr>
            <a:spLocks/>
          </p:cNvSpPr>
          <p:nvPr/>
        </p:nvSpPr>
        <p:spPr bwMode="auto">
          <a:xfrm>
            <a:off x="5185774" y="4714197"/>
            <a:ext cx="1663596" cy="653774"/>
          </a:xfrm>
          <a:prstGeom prst="rect">
            <a:avLst/>
          </a:prstGeom>
          <a:solidFill>
            <a:srgbClr val="FCE1CC">
              <a:alpha val="89412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000" dirty="0" err="1">
                <a:ea typeface="Palatino" charset="0"/>
                <a:cs typeface="Palatino" charset="0"/>
              </a:rPr>
              <a:t>Übergreifend</a:t>
            </a:r>
            <a:endParaRPr lang="en-US" sz="2000" dirty="0">
              <a:ea typeface="Palatino" charset="0"/>
              <a:cs typeface="Palatino" charset="0"/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EB0BD17A-7A66-4E3D-86B0-8BDE128A2A81}"/>
              </a:ext>
            </a:extLst>
          </p:cNvPr>
          <p:cNvSpPr>
            <a:spLocks/>
          </p:cNvSpPr>
          <p:nvPr/>
        </p:nvSpPr>
        <p:spPr bwMode="auto">
          <a:xfrm>
            <a:off x="6017572" y="5354875"/>
            <a:ext cx="831797" cy="557410"/>
          </a:xfrm>
          <a:prstGeom prst="rect">
            <a:avLst/>
          </a:prstGeom>
          <a:solidFill>
            <a:srgbClr val="FCE1CC">
              <a:alpha val="89803"/>
            </a:srgbClr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2000" b="1">
              <a:solidFill>
                <a:srgbClr val="FFFFFF"/>
              </a:solidFill>
              <a:ea typeface="Palatino" charset="0"/>
              <a:cs typeface="Palatino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D687DD0-C0F1-4885-B52E-91B00797EA27}"/>
              </a:ext>
            </a:extLst>
          </p:cNvPr>
          <p:cNvSpPr/>
          <p:nvPr/>
        </p:nvSpPr>
        <p:spPr>
          <a:xfrm>
            <a:off x="8285967" y="5919200"/>
            <a:ext cx="1442914" cy="641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2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  <p:bldP spid="21" grpId="0" animBg="1"/>
      <p:bldP spid="23" grpId="0" animBg="1"/>
      <p:bldP spid="16" grpId="0" animBg="1"/>
      <p:bldP spid="18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97941"/>
            <a:ext cx="9720072" cy="1499616"/>
          </a:xfrm>
        </p:spPr>
        <p:txBody>
          <a:bodyPr/>
          <a:lstStyle/>
          <a:p>
            <a:r>
              <a:rPr lang="de-DE"/>
              <a:t>Stundenplan – Bachelor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9467710E-CA2E-4F23-9409-5A388008F5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1940648"/>
              </p:ext>
            </p:extLst>
          </p:nvPr>
        </p:nvGraphicFramePr>
        <p:xfrm>
          <a:off x="1024128" y="1344545"/>
          <a:ext cx="10938376" cy="4731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58">
                  <a:extLst>
                    <a:ext uri="{9D8B030D-6E8A-4147-A177-3AD203B41FA5}">
                      <a16:colId xmlns:a16="http://schemas.microsoft.com/office/drawing/2014/main" val="244712415"/>
                    </a:ext>
                  </a:extLst>
                </a:gridCol>
                <a:gridCol w="1163537">
                  <a:extLst>
                    <a:ext uri="{9D8B030D-6E8A-4147-A177-3AD203B41FA5}">
                      <a16:colId xmlns:a16="http://schemas.microsoft.com/office/drawing/2014/main" val="2097665494"/>
                    </a:ext>
                  </a:extLst>
                </a:gridCol>
                <a:gridCol w="2129395">
                  <a:extLst>
                    <a:ext uri="{9D8B030D-6E8A-4147-A177-3AD203B41FA5}">
                      <a16:colId xmlns:a16="http://schemas.microsoft.com/office/drawing/2014/main" val="3467750748"/>
                    </a:ext>
                  </a:extLst>
                </a:gridCol>
                <a:gridCol w="2013929">
                  <a:extLst>
                    <a:ext uri="{9D8B030D-6E8A-4147-A177-3AD203B41FA5}">
                      <a16:colId xmlns:a16="http://schemas.microsoft.com/office/drawing/2014/main" val="3584874610"/>
                    </a:ext>
                  </a:extLst>
                </a:gridCol>
                <a:gridCol w="2147424">
                  <a:extLst>
                    <a:ext uri="{9D8B030D-6E8A-4147-A177-3AD203B41FA5}">
                      <a16:colId xmlns:a16="http://schemas.microsoft.com/office/drawing/2014/main" val="1679999602"/>
                    </a:ext>
                  </a:extLst>
                </a:gridCol>
                <a:gridCol w="2226833">
                  <a:extLst>
                    <a:ext uri="{9D8B030D-6E8A-4147-A177-3AD203B41FA5}">
                      <a16:colId xmlns:a16="http://schemas.microsoft.com/office/drawing/2014/main" val="4215340511"/>
                    </a:ext>
                  </a:extLst>
                </a:gridCol>
              </a:tblGrid>
              <a:tr h="358322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MONTAG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DIENSTAG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MITTWOCH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DONNERSTAG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FREITAG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214583"/>
                  </a:ext>
                </a:extLst>
              </a:tr>
              <a:tr h="870930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</a:rPr>
                        <a:t>10.30 – 12.00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0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</a:t>
                      </a:r>
                      <a:r>
                        <a:rPr lang="it-IT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B1: Quantitative </a:t>
                      </a:r>
                      <a:r>
                        <a:rPr lang="it-IT" sz="14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Methoden</a:t>
                      </a:r>
                      <a:r>
                        <a:rPr lang="it-IT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 (</a:t>
                      </a:r>
                      <a:r>
                        <a:rPr lang="it-IT" sz="14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Tutorium</a:t>
                      </a:r>
                      <a:r>
                        <a:rPr lang="it-IT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DE" sz="14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6C oder online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Prof. Bayen</a:t>
                      </a: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Modul A: Grundlagen Medizin, Pharmakologie und Neurowissenschaften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3H (Hybrid)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Prof. </a:t>
                      </a:r>
                      <a:r>
                        <a:rPr lang="de-DE" sz="1400" kern="1200" dirty="0" err="1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Kalenscher</a:t>
                      </a:r>
                      <a:endParaRPr lang="de-DE" sz="1400" kern="1200" dirty="0">
                        <a:effectLst/>
                        <a:latin typeface="+mn-lt"/>
                        <a:ea typeface="ヒラギノ明朝 ProN W3"/>
                        <a:cs typeface="ヒラギノ明朝 ProN W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Modul A: Grundlagen Medizin, Pharmakologie und Neurowissenschaften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3H (Hybrid)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Prof. </a:t>
                      </a:r>
                      <a:r>
                        <a:rPr lang="de-DE" sz="1400" kern="1200" dirty="0" err="1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Kalenscher</a:t>
                      </a:r>
                      <a:endParaRPr lang="de-DE" sz="1400" kern="1200" dirty="0">
                        <a:effectLst/>
                        <a:latin typeface="+mn-lt"/>
                        <a:ea typeface="ヒラギノ明朝 ProN W3"/>
                        <a:cs typeface="ヒラギノ明朝 ProN W3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83929392"/>
                  </a:ext>
                </a:extLst>
              </a:tr>
              <a:tr h="870930">
                <a:tc>
                  <a:txBody>
                    <a:bodyPr/>
                    <a:lstStyle/>
                    <a:p>
                      <a:r>
                        <a:rPr lang="de-DE" sz="1200">
                          <a:latin typeface="+mn-lt"/>
                        </a:rPr>
                        <a:t>12.30 – 14.00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0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4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</a:t>
                      </a:r>
                      <a:r>
                        <a:rPr lang="it-IT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B1: Quantitative </a:t>
                      </a:r>
                      <a:r>
                        <a:rPr lang="it-IT" sz="14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Methoden</a:t>
                      </a:r>
                      <a:r>
                        <a:rPr lang="it-IT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 (</a:t>
                      </a:r>
                      <a:r>
                        <a:rPr lang="it-IT" sz="1400" i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Tutorium</a:t>
                      </a:r>
                      <a:r>
                        <a:rPr lang="it-IT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DE" sz="14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6C oder online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Prof. </a:t>
                      </a:r>
                      <a:r>
                        <a:rPr lang="de-DE" sz="1400" kern="1200" dirty="0" err="1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Bayen</a:t>
                      </a:r>
                      <a:endParaRPr lang="de-DE" sz="1400" kern="1200" dirty="0">
                        <a:effectLst/>
                        <a:latin typeface="+mn-lt"/>
                        <a:ea typeface="ヒラギノ明朝 ProN W3"/>
                        <a:cs typeface="ヒラギノ明朝 ProN W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881017"/>
                  </a:ext>
                </a:extLst>
              </a:tr>
              <a:tr h="870930">
                <a:tc>
                  <a:txBody>
                    <a:bodyPr/>
                    <a:lstStyle/>
                    <a:p>
                      <a:r>
                        <a:rPr lang="de-DE" sz="1200">
                          <a:latin typeface="+mn-lt"/>
                        </a:rPr>
                        <a:t>14.30 – 16.00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0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Modul I: Biologische Psychologie I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2D (Hybrid)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Prof. </a:t>
                      </a:r>
                      <a:r>
                        <a:rPr lang="de-DE" sz="1400" kern="1200" dirty="0" err="1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Bellebaum</a:t>
                      </a:r>
                      <a:endParaRPr lang="de-DE" sz="1400" kern="1200" dirty="0">
                        <a:effectLst/>
                        <a:latin typeface="+mn-lt"/>
                        <a:ea typeface="ヒラギノ明朝 ProN W3"/>
                        <a:cs typeface="ヒラギノ明朝 ProN W3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73008"/>
                  </a:ext>
                </a:extLst>
              </a:tr>
              <a:tr h="870930">
                <a:tc>
                  <a:txBody>
                    <a:bodyPr/>
                    <a:lstStyle/>
                    <a:p>
                      <a:r>
                        <a:rPr lang="de-DE" sz="1200">
                          <a:latin typeface="+mn-lt"/>
                        </a:rPr>
                        <a:t>16.30 – 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0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+mn-lt"/>
                        </a:rPr>
                        <a:t>Modul K: Differentielle Psychologie und Persönlichkeitspsychologie I</a:t>
                      </a:r>
                    </a:p>
                    <a:p>
                      <a:r>
                        <a:rPr lang="de-DE" sz="1400" dirty="0">
                          <a:latin typeface="+mn-lt"/>
                        </a:rPr>
                        <a:t>3F (Hybrid)</a:t>
                      </a:r>
                    </a:p>
                    <a:p>
                      <a:r>
                        <a:rPr lang="de-DE" sz="1400" dirty="0">
                          <a:latin typeface="+mn-lt"/>
                        </a:rPr>
                        <a:t>Prof. Musch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 H: Allgemeine Psychologie II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2A (Hybrid)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Prof. Jocham</a:t>
                      </a: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 H: Allgemeine Psychologie II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3H (Hybrid)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Prof. Jocham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104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516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de-DE" dirty="0"/>
              <a:t>Master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…</a:t>
            </a:r>
          </a:p>
        </p:txBody>
      </p:sp>
      <p:graphicFrame>
        <p:nvGraphicFramePr>
          <p:cNvPr id="7" name="Inhaltsplatzhalter 2">
            <a:extLst>
              <a:ext uri="{FF2B5EF4-FFF2-40B4-BE49-F238E27FC236}">
                <a16:creationId xmlns:a16="http://schemas.microsoft.com/office/drawing/2014/main" id="{0F98AB96-3BB8-7F34-36D7-288E671EC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757058"/>
              </p:ext>
            </p:extLst>
          </p:nvPr>
        </p:nvGraphicFramePr>
        <p:xfrm>
          <a:off x="1024128" y="2286000"/>
          <a:ext cx="6066818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1" descr="Ein Bild, das Person, Kleidung, Menschliches Gesicht, Studienabschluss enthält.&#10;&#10;Automatisch generierte Beschreibung">
            <a:extLst>
              <a:ext uri="{FF2B5EF4-FFF2-40B4-BE49-F238E27FC236}">
                <a16:creationId xmlns:a16="http://schemas.microsoft.com/office/drawing/2014/main" id="{95EAB4A4-530A-4169-AFFD-946B9FF05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5240" b="10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7273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27071-51C4-4952-BB09-13D9FA60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 Einführungsveranstaltung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43D8D7-5528-49EE-B568-DE3496040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10143744" cy="4087368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0" indent="0">
              <a:buNone/>
            </a:pPr>
            <a:r>
              <a:rPr lang="de-DE" sz="2800" dirty="0"/>
              <a:t>Mittwoch, den 07. Oktober 2024 um 12᛬30 Uhr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de-DE" dirty="0"/>
              <a:t>online über </a:t>
            </a:r>
            <a:r>
              <a:rPr lang="de-DE" dirty="0" err="1"/>
              <a:t>Webex</a:t>
            </a:r>
            <a:r>
              <a:rPr lang="de-DE" dirty="0"/>
              <a:t> (</a:t>
            </a:r>
            <a:r>
              <a:rPr lang="de-DE" dirty="0" err="1"/>
              <a:t>Webex</a:t>
            </a:r>
            <a:r>
              <a:rPr lang="de-DE" dirty="0"/>
              <a:t>-Link findet Ihr in der Lernplattform ILIAS)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de-DE" dirty="0"/>
              <a:t>kann den Raum 23.02.U1.81 nutzen (mit eigenem Laptop, usw.) </a:t>
            </a:r>
          </a:p>
          <a:p>
            <a:pPr marL="0" indent="0">
              <a:lnSpc>
                <a:spcPct val="100000"/>
              </a:lnSpc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None/>
            </a:pPr>
            <a:r>
              <a:rPr lang="de-DE" dirty="0"/>
              <a:t>Weiter Infos: 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</a:rPr>
              <a:t>https://www.psychologie.hhu.de/studium-und-lehre-psychologie/master-of-science-studiengang/erstsemestereinfuehrung</a:t>
            </a:r>
          </a:p>
          <a:p>
            <a:endParaRPr lang="de-DE" dirty="0"/>
          </a:p>
        </p:txBody>
      </p:sp>
      <p:pic>
        <p:nvPicPr>
          <p:cNvPr id="1028" name="Picture 4" descr="undefined">
            <a:hlinkClick r:id="rId3" tooltip="Wegbeschreibungen"/>
            <a:extLst>
              <a:ext uri="{FF2B5EF4-FFF2-40B4-BE49-F238E27FC236}">
                <a16:creationId xmlns:a16="http://schemas.microsoft.com/office/drawing/2014/main" id="{47DBA0E6-A55E-47F7-BCCF-468FA5D6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-44450"/>
            <a:ext cx="12382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>
            <a:hlinkClick r:id="rId3" tooltip="Wegbeschreibungen"/>
            <a:extLst>
              <a:ext uri="{FF2B5EF4-FFF2-40B4-BE49-F238E27FC236}">
                <a16:creationId xmlns:a16="http://schemas.microsoft.com/office/drawing/2014/main" id="{7F498B72-5AB5-45C7-A80B-F1F1D83C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07950"/>
            <a:ext cx="12382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73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Master im 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6043308"/>
            <a:ext cx="7722830" cy="458952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de-DE" sz="1400" i="1" dirty="0"/>
              <a:t>  Einen genauen Überblick über alle Module findet ihr im HIS LSF; </a:t>
            </a:r>
            <a:r>
              <a:rPr lang="de-DE" sz="1400" b="1" i="1" dirty="0">
                <a:hlinkClick r:id="rId3"/>
              </a:rPr>
              <a:t>https://lsf.hhu.de/</a:t>
            </a:r>
            <a:endParaRPr lang="de-DE" sz="1400" b="1" i="1" dirty="0"/>
          </a:p>
          <a:p>
            <a:endParaRPr lang="de-DE" sz="24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49D499-A85E-A0BE-2967-61DD5D64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50" y="2047775"/>
            <a:ext cx="10265922" cy="36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7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0B66E-2225-8047-929B-8B509347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Vorlesung und Seminar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594D0D-DFF2-AA41-99B2-A67264C1D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10" y="1928421"/>
            <a:ext cx="11008895" cy="4224528"/>
          </a:xfrm>
        </p:spPr>
        <p:txBody>
          <a:bodyPr>
            <a:normAutofit/>
          </a:bodyPr>
          <a:lstStyle/>
          <a:p>
            <a:r>
              <a:rPr lang="de-DE" dirty="0"/>
              <a:t>Für Diagnostik, </a:t>
            </a:r>
            <a:r>
              <a:rPr lang="de-DE" dirty="0" err="1"/>
              <a:t>Neuro</a:t>
            </a:r>
            <a:r>
              <a:rPr lang="de-DE" dirty="0"/>
              <a:t>, Kognitive- und Klinische Psychologie </a:t>
            </a:r>
          </a:p>
          <a:p>
            <a:endParaRPr lang="de-DE" dirty="0"/>
          </a:p>
          <a:p>
            <a:pPr marL="128016" lvl="1" indent="0">
              <a:buNone/>
            </a:pPr>
            <a:r>
              <a:rPr lang="de-DE" sz="2000" dirty="0"/>
              <a:t>Wintersemester </a:t>
            </a:r>
            <a:r>
              <a:rPr lang="de-DE" sz="2000" dirty="0">
                <a:sym typeface="Wingdings" pitchFamily="2" charset="2"/>
              </a:rPr>
              <a:t> Vorlesungsprüfung (Auswahl zwischen zwei Terminen) </a:t>
            </a:r>
          </a:p>
          <a:p>
            <a:pPr marL="128016" lvl="1" indent="0">
              <a:buNone/>
            </a:pPr>
            <a:r>
              <a:rPr lang="de-DE" sz="2000" dirty="0">
                <a:sym typeface="Wingdings" pitchFamily="2" charset="2"/>
              </a:rPr>
              <a:t>Sommersemester  Seminarprüfung (i.d.R. </a:t>
            </a:r>
            <a:r>
              <a:rPr lang="de-DE" sz="2000" b="1" dirty="0">
                <a:sym typeface="Wingdings" pitchFamily="2" charset="2"/>
              </a:rPr>
              <a:t>keine Auswahl!</a:t>
            </a:r>
            <a:r>
              <a:rPr lang="de-DE" sz="2000" dirty="0">
                <a:sym typeface="Wingdings" pitchFamily="2" charset="2"/>
              </a:rPr>
              <a:t>) </a:t>
            </a:r>
          </a:p>
          <a:p>
            <a:pPr marL="128016" lvl="1" indent="0">
              <a:buNone/>
            </a:pPr>
            <a:endParaRPr lang="de-DE" dirty="0">
              <a:sym typeface="Wingdings" pitchFamily="2" charset="2"/>
            </a:endParaRPr>
          </a:p>
          <a:p>
            <a:pPr marL="128016" lvl="1" indent="0">
              <a:buNone/>
            </a:pPr>
            <a:r>
              <a:rPr lang="de-DE" dirty="0">
                <a:sym typeface="Wingdings" pitchFamily="2" charset="2"/>
              </a:rPr>
              <a:t>Wenn ihr euch entscheidet im Wintersemester die Vorlesung zu besuchen und die Prüfung schreibt, seid ihr </a:t>
            </a:r>
            <a:r>
              <a:rPr lang="de-DE" b="1" dirty="0">
                <a:sym typeface="Wingdings" pitchFamily="2" charset="2"/>
              </a:rPr>
              <a:t>automatisch </a:t>
            </a:r>
            <a:r>
              <a:rPr lang="de-DE" dirty="0">
                <a:sym typeface="Wingdings" pitchFamily="2" charset="2"/>
              </a:rPr>
              <a:t>für die Prüfung im Sommersemester </a:t>
            </a:r>
            <a:r>
              <a:rPr lang="de-DE" b="1" dirty="0">
                <a:sym typeface="Wingdings" pitchFamily="2" charset="2"/>
              </a:rPr>
              <a:t>auch angemeldet! </a:t>
            </a:r>
          </a:p>
          <a:p>
            <a:pPr marL="128016" lvl="1" indent="0">
              <a:buNone/>
            </a:pPr>
            <a:r>
              <a:rPr lang="de-DE" b="1" dirty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Problem: </a:t>
            </a:r>
            <a:r>
              <a:rPr lang="de-DE" dirty="0">
                <a:sym typeface="Wingdings" pitchFamily="2" charset="2"/>
              </a:rPr>
              <a:t>keine Auswahl zwischen den Terminen &amp; Neuroanatomie muss auch direkt auf dem „Ersten“ Termin geschrieben werden</a:t>
            </a:r>
          </a:p>
          <a:p>
            <a:pPr marL="128016" lvl="1" indent="0">
              <a:buNone/>
            </a:pPr>
            <a:r>
              <a:rPr lang="de-DE" dirty="0">
                <a:sym typeface="Wingdings" pitchFamily="2" charset="2"/>
              </a:rPr>
              <a:t>		</a:t>
            </a:r>
          </a:p>
          <a:p>
            <a:pPr marL="128016" lvl="1" indent="0">
              <a:buNone/>
            </a:pPr>
            <a:r>
              <a:rPr lang="de-DE" dirty="0">
                <a:sym typeface="Wingdings" pitchFamily="2" charset="2"/>
              </a:rPr>
              <a:t>Möglich: mind. 4 Klausuren innerhalb kürzester Zeit </a:t>
            </a:r>
          </a:p>
          <a:p>
            <a:pPr marL="128016" lvl="1" indent="0">
              <a:buNone/>
            </a:pPr>
            <a:r>
              <a:rPr lang="de-DE" dirty="0"/>
              <a:t>Plant dies frühzeitig ein (Module kann man auch mal schieben …) </a:t>
            </a:r>
          </a:p>
        </p:txBody>
      </p:sp>
    </p:spTree>
    <p:extLst>
      <p:ext uri="{BB962C8B-B14F-4D97-AF65-F5344CB8AC3E}">
        <p14:creationId xmlns:p14="http://schemas.microsoft.com/office/powerpoint/2010/main" val="205777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0"/>
            <a:ext cx="9720072" cy="1499616"/>
          </a:xfrm>
        </p:spPr>
        <p:txBody>
          <a:bodyPr/>
          <a:lstStyle/>
          <a:p>
            <a:r>
              <a:rPr lang="de-DE" dirty="0"/>
              <a:t>Stundenplan – Master 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9467710E-CA2E-4F23-9409-5A388008F5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378488"/>
              </p:ext>
            </p:extLst>
          </p:nvPr>
        </p:nvGraphicFramePr>
        <p:xfrm>
          <a:off x="1024128" y="1123089"/>
          <a:ext cx="10680191" cy="5669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582">
                  <a:extLst>
                    <a:ext uri="{9D8B030D-6E8A-4147-A177-3AD203B41FA5}">
                      <a16:colId xmlns:a16="http://schemas.microsoft.com/office/drawing/2014/main" val="244712415"/>
                    </a:ext>
                  </a:extLst>
                </a:gridCol>
                <a:gridCol w="1410842">
                  <a:extLst>
                    <a:ext uri="{9D8B030D-6E8A-4147-A177-3AD203B41FA5}">
                      <a16:colId xmlns:a16="http://schemas.microsoft.com/office/drawing/2014/main" val="2097665494"/>
                    </a:ext>
                  </a:extLst>
                </a:gridCol>
                <a:gridCol w="1804365">
                  <a:extLst>
                    <a:ext uri="{9D8B030D-6E8A-4147-A177-3AD203B41FA5}">
                      <a16:colId xmlns:a16="http://schemas.microsoft.com/office/drawing/2014/main" val="3467750748"/>
                    </a:ext>
                  </a:extLst>
                </a:gridCol>
                <a:gridCol w="1966393">
                  <a:extLst>
                    <a:ext uri="{9D8B030D-6E8A-4147-A177-3AD203B41FA5}">
                      <a16:colId xmlns:a16="http://schemas.microsoft.com/office/drawing/2014/main" val="3584874610"/>
                    </a:ext>
                  </a:extLst>
                </a:gridCol>
                <a:gridCol w="2191875">
                  <a:extLst>
                    <a:ext uri="{9D8B030D-6E8A-4147-A177-3AD203B41FA5}">
                      <a16:colId xmlns:a16="http://schemas.microsoft.com/office/drawing/2014/main" val="1679999602"/>
                    </a:ext>
                  </a:extLst>
                </a:gridCol>
                <a:gridCol w="2079134">
                  <a:extLst>
                    <a:ext uri="{9D8B030D-6E8A-4147-A177-3AD203B41FA5}">
                      <a16:colId xmlns:a16="http://schemas.microsoft.com/office/drawing/2014/main" val="4215340511"/>
                    </a:ext>
                  </a:extLst>
                </a:gridCol>
              </a:tblGrid>
              <a:tr h="35624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MONTAG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DIENSTAG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MITTWOCH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DONNERSTAG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FREITAG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214583"/>
                  </a:ext>
                </a:extLst>
              </a:tr>
              <a:tr h="878295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</a:rPr>
                        <a:t>8.30- 10.00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+mn-lt"/>
                        </a:rPr>
                        <a:t>Klinische Psychologie </a:t>
                      </a:r>
                    </a:p>
                    <a:p>
                      <a:r>
                        <a:rPr lang="de-DE" sz="1400" dirty="0">
                          <a:latin typeface="+mn-lt"/>
                        </a:rPr>
                        <a:t>3F (Hybrid)</a:t>
                      </a:r>
                    </a:p>
                    <a:p>
                      <a:r>
                        <a:rPr lang="de-DE" sz="1400" dirty="0">
                          <a:latin typeface="+mn-lt"/>
                        </a:rPr>
                        <a:t>Prof. Becker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74726754"/>
                  </a:ext>
                </a:extLst>
              </a:tr>
              <a:tr h="878295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</a:rPr>
                        <a:t>10.30 – 12.00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effectLst/>
                          <a:latin typeface="+mn-lt"/>
                          <a:ea typeface="ヒラギノ明朝 ProN W3"/>
                          <a:cs typeface="ヒラギノ明朝 ProN W3"/>
                        </a:rPr>
                        <a:t>Angewandte kognitive Psychologie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i="1" kern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16.12 (Hybrid)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kern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Herr Dr. Bell</a:t>
                      </a: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83929392"/>
                  </a:ext>
                </a:extLst>
              </a:tr>
              <a:tr h="923433">
                <a:tc>
                  <a:txBody>
                    <a:bodyPr/>
                    <a:lstStyle/>
                    <a:p>
                      <a:r>
                        <a:rPr lang="de-DE" sz="1200">
                          <a:latin typeface="+mn-lt"/>
                        </a:rPr>
                        <a:t>12.30 – 14.00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0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881017"/>
                  </a:ext>
                </a:extLst>
              </a:tr>
              <a:tr h="920289">
                <a:tc>
                  <a:txBody>
                    <a:bodyPr/>
                    <a:lstStyle/>
                    <a:p>
                      <a:r>
                        <a:rPr lang="de-DE" sz="1200">
                          <a:latin typeface="+mn-lt"/>
                        </a:rPr>
                        <a:t>14.30 – 16.00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+mn-lt"/>
                        </a:rPr>
                        <a:t>Quantitative Forschungsmethoden und Evaluation</a:t>
                      </a:r>
                    </a:p>
                    <a:p>
                      <a:r>
                        <a:rPr lang="de-DE" sz="1400" i="1" dirty="0">
                          <a:latin typeface="+mn-lt"/>
                        </a:rPr>
                        <a:t>2A</a:t>
                      </a:r>
                    </a:p>
                    <a:p>
                      <a:r>
                        <a:rPr lang="de-DE" sz="1400" dirty="0">
                          <a:latin typeface="+mn-lt"/>
                        </a:rPr>
                        <a:t>Frau Dr. </a:t>
                      </a:r>
                      <a:r>
                        <a:rPr lang="de-DE" sz="1400" dirty="0" err="1">
                          <a:latin typeface="+mn-lt"/>
                        </a:rPr>
                        <a:t>Scharper</a:t>
                      </a:r>
                      <a:endParaRPr lang="de-DE" sz="1400" dirty="0">
                        <a:latin typeface="+mn-lt"/>
                      </a:endParaRPr>
                    </a:p>
                    <a:p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Neurowissenschaftliche Psychologie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5A (Hybrid)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Prof. </a:t>
                      </a:r>
                      <a:r>
                        <a:rPr lang="de-DE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Bellebaum</a:t>
                      </a: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73008"/>
                  </a:ext>
                </a:extLst>
              </a:tr>
              <a:tr h="920289">
                <a:tc>
                  <a:txBody>
                    <a:bodyPr/>
                    <a:lstStyle/>
                    <a:p>
                      <a:r>
                        <a:rPr lang="de-DE" sz="1200" dirty="0">
                          <a:latin typeface="+mn-lt"/>
                        </a:rPr>
                        <a:t>16.30-18.00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+mn-lt"/>
                        </a:rPr>
                        <a:t>Diagnostik: Testen und Entscheiden</a:t>
                      </a:r>
                    </a:p>
                    <a:p>
                      <a:r>
                        <a:rPr lang="de-DE" sz="1400" i="1" dirty="0">
                          <a:latin typeface="+mn-lt"/>
                        </a:rPr>
                        <a:t>3F (Hybrid)</a:t>
                      </a:r>
                    </a:p>
                    <a:p>
                      <a:r>
                        <a:rPr lang="de-DE" sz="1400" dirty="0">
                          <a:latin typeface="+mn-lt"/>
                        </a:rPr>
                        <a:t>Prof. Musch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521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301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D1572EE2-D704-48BA-9EA3-94670B7F2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B881164-85DE-41B3-8BCB-C95B9B6C2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E6EEB1B-8DDC-4418-A579-10F13B9B8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685893"/>
            <a:ext cx="3566407" cy="29890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spc="200"/>
              <a:t>Ohne prüfungen kein Studium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841FB9A-4A88-4D29-B767-2A7CCD1D4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185" r="-2" b="25736"/>
          <a:stretch/>
        </p:blipFill>
        <p:spPr bwMode="auto">
          <a:xfrm>
            <a:off x="4654984" y="10"/>
            <a:ext cx="7533742" cy="3674927"/>
          </a:xfrm>
          <a:prstGeom prst="rect">
            <a:avLst/>
          </a:prstGeom>
          <a:noFill/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A75B8F1-0253-4043-B911-2E3BF9C68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10" y="3759161"/>
            <a:ext cx="356616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>
            <a:extLst>
              <a:ext uri="{FF2B5EF4-FFF2-40B4-BE49-F238E27FC236}">
                <a16:creationId xmlns:a16="http://schemas.microsoft.com/office/drawing/2014/main" id="{2339B4FC-2799-475F-9F61-D230F08CA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26788" r="-2" b="19774"/>
          <a:stretch/>
        </p:blipFill>
        <p:spPr bwMode="auto">
          <a:xfrm>
            <a:off x="4654984" y="3839593"/>
            <a:ext cx="7533742" cy="3019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885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prüfungsanmeldung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3200" dirty="0"/>
              <a:t> Studierendenportal: </a:t>
            </a:r>
            <a:r>
              <a:rPr lang="de-DE" sz="3200" dirty="0">
                <a:solidFill>
                  <a:schemeClr val="accent3">
                    <a:lumMod val="75000"/>
                  </a:schemeClr>
                </a:solidFill>
              </a:rPr>
              <a:t>studierende.uni-duesseldorf.de</a:t>
            </a:r>
            <a:endParaRPr lang="de-D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/>
              <a:t> Modulanmeldung = Prüfungsanmeldung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>
                <a:sym typeface="Wingdings" panose="05000000000000000000" pitchFamily="2" charset="2"/>
              </a:rPr>
              <a:t> </a:t>
            </a:r>
            <a:r>
              <a:rPr lang="de-DE" sz="3200" dirty="0"/>
              <a:t>Entscheidung für einen von zwei Prüfungsterminen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 </a:t>
            </a:r>
            <a:r>
              <a:rPr lang="de-DE" sz="2200" dirty="0"/>
              <a:t>(Prüfungsperioden zum Ende des alten und zum Beginn des neuen Semesters) 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24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400" i="1" dirty="0"/>
              <a:t> Details in den Orientierungstutorien</a:t>
            </a:r>
          </a:p>
        </p:txBody>
      </p:sp>
    </p:spTree>
    <p:extLst>
      <p:ext uri="{BB962C8B-B14F-4D97-AF65-F5344CB8AC3E}">
        <p14:creationId xmlns:p14="http://schemas.microsoft.com/office/powerpoint/2010/main" val="8788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5A236-FF8B-4598-92B1-72F62049C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Ersti-fahrt</a:t>
            </a:r>
            <a:endParaRPr lang="en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0ADA5E-AD3F-481B-8317-41E517F0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15353"/>
            <a:ext cx="9720073" cy="4494007"/>
          </a:xfrm>
        </p:spPr>
        <p:txBody>
          <a:bodyPr/>
          <a:lstStyle/>
          <a:p>
            <a:r>
              <a:rPr lang="en-US" dirty="0"/>
              <a:t>- Die </a:t>
            </a:r>
            <a:r>
              <a:rPr lang="en-US" dirty="0" err="1"/>
              <a:t>Ersti-Fahrt</a:t>
            </a:r>
            <a:r>
              <a:rPr lang="en-US" dirty="0"/>
              <a:t> </a:t>
            </a:r>
            <a:r>
              <a:rPr lang="en-US" dirty="0" err="1"/>
              <a:t>findet</a:t>
            </a:r>
            <a:r>
              <a:rPr lang="en-US" dirty="0"/>
              <a:t> </a:t>
            </a:r>
            <a:r>
              <a:rPr lang="en-US" dirty="0" err="1"/>
              <a:t>statt</a:t>
            </a:r>
            <a:r>
              <a:rPr lang="en-US" dirty="0"/>
              <a:t> </a:t>
            </a:r>
            <a:r>
              <a:rPr lang="de-DE" dirty="0"/>
              <a:t>vom 18. </a:t>
            </a:r>
            <a:r>
              <a:rPr lang="en-US" dirty="0"/>
              <a:t>– 20.10 </a:t>
            </a:r>
          </a:p>
          <a:p>
            <a:r>
              <a:rPr lang="en-US" dirty="0"/>
              <a:t>- </a:t>
            </a:r>
            <a:r>
              <a:rPr lang="en-GB" dirty="0" err="1"/>
              <a:t>Richtet</a:t>
            </a:r>
            <a:r>
              <a:rPr lang="en-GB" dirty="0"/>
              <a:t> </a:t>
            </a:r>
            <a:r>
              <a:rPr lang="en-GB" dirty="0" err="1"/>
              <a:t>sich</a:t>
            </a:r>
            <a:r>
              <a:rPr lang="en-GB" dirty="0"/>
              <a:t> an alle </a:t>
            </a:r>
            <a:r>
              <a:rPr lang="en-GB" dirty="0" err="1"/>
              <a:t>Studenten</a:t>
            </a:r>
            <a:r>
              <a:rPr lang="en-GB" dirty="0"/>
              <a:t> des 1. Semesters </a:t>
            </a:r>
            <a:r>
              <a:rPr lang="en-GB" dirty="0" err="1"/>
              <a:t>im</a:t>
            </a:r>
            <a:r>
              <a:rPr lang="en-GB" dirty="0"/>
              <a:t> Bachelor und Master</a:t>
            </a:r>
          </a:p>
          <a:p>
            <a:r>
              <a:rPr lang="en-GB" dirty="0"/>
              <a:t>- </a:t>
            </a:r>
            <a:r>
              <a:rPr lang="en-GB" dirty="0" err="1"/>
              <a:t>Teilnahme</a:t>
            </a:r>
            <a:r>
              <a:rPr lang="en-GB" dirty="0"/>
              <a:t> ab 18 Jahren </a:t>
            </a:r>
          </a:p>
          <a:p>
            <a:r>
              <a:rPr lang="en-GB" dirty="0"/>
              <a:t>- </a:t>
            </a:r>
            <a:r>
              <a:rPr lang="en-GB" dirty="0" err="1"/>
              <a:t>Anmeldeschluss</a:t>
            </a:r>
            <a:r>
              <a:rPr lang="en-GB" dirty="0"/>
              <a:t>: 10.10</a:t>
            </a:r>
          </a:p>
          <a:p>
            <a:r>
              <a:rPr lang="en-US" dirty="0"/>
              <a:t>- </a:t>
            </a:r>
            <a:r>
              <a:rPr lang="en-US" dirty="0">
                <a:hlinkClick r:id="rId3"/>
              </a:rPr>
              <a:t>https://forms.gle/mie3Fe8eHkKrY7KaA</a:t>
            </a:r>
            <a:r>
              <a:rPr lang="en-US" dirty="0"/>
              <a:t> </a:t>
            </a:r>
            <a:endParaRPr lang="en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B3D5F5-9F60-4691-BA2C-33C89769D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919" y="4244783"/>
            <a:ext cx="5971953" cy="2199047"/>
          </a:xfrm>
          <a:prstGeom prst="rect">
            <a:avLst/>
          </a:prstGeom>
        </p:spPr>
      </p:pic>
      <p:pic>
        <p:nvPicPr>
          <p:cNvPr id="6" name="Grafik 5" descr="Ein Bild, das Schrift, Grafiken, Diagramm, weiß enthält.&#10;&#10;Automatisch generierte Beschreibung">
            <a:extLst>
              <a:ext uri="{FF2B5EF4-FFF2-40B4-BE49-F238E27FC236}">
                <a16:creationId xmlns:a16="http://schemas.microsoft.com/office/drawing/2014/main" id="{7413D3B7-4084-B38B-9F68-5B49273FE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583" y="4244783"/>
            <a:ext cx="2658213" cy="261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67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zählt eine </a:t>
            </a:r>
            <a:r>
              <a:rPr lang="de-DE" dirty="0" err="1"/>
              <a:t>prüfung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dirty="0">
                <a:ea typeface="Gill Sans" charset="0"/>
                <a:cs typeface="Gill Sans" charset="0"/>
                <a:sym typeface="Gill Sans" charset="0"/>
              </a:rPr>
              <a:t>Jede Modulprüfung zählt für die Abschlussnote und wird nach Anzahl der Creditpoints gewichtet.</a:t>
            </a:r>
          </a:p>
          <a:p>
            <a:endParaRPr lang="de-DE" sz="3200" dirty="0">
              <a:ea typeface="Gill Sans" charset="0"/>
              <a:cs typeface="Gill Sans" charset="0"/>
              <a:sym typeface="Gill Sans" charset="0"/>
            </a:endParaRPr>
          </a:p>
          <a:p>
            <a:r>
              <a:rPr lang="de-DE" sz="3200" dirty="0">
                <a:ea typeface="Gill Sans" charset="0"/>
                <a:cs typeface="Gill Sans" charset="0"/>
                <a:sym typeface="Gill Sans" charset="0"/>
              </a:rPr>
              <a:t>1 CP sind ca. 30 Stunden Arbeit</a:t>
            </a:r>
          </a:p>
          <a:p>
            <a:endParaRPr lang="de-DE" dirty="0"/>
          </a:p>
        </p:txBody>
      </p:sp>
      <p:pic>
        <p:nvPicPr>
          <p:cNvPr id="5" name="Grafik 4" descr="Waage der Gerechtigkeit">
            <a:extLst>
              <a:ext uri="{FF2B5EF4-FFF2-40B4-BE49-F238E27FC236}">
                <a16:creationId xmlns:a16="http://schemas.microsoft.com/office/drawing/2014/main" id="{3F7F5872-AD5A-41AB-A20B-3CA4BA82D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7022" y="3024759"/>
            <a:ext cx="299085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0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durchgefallen? Krank?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906" y="2266104"/>
            <a:ext cx="10243947" cy="149961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3200" dirty="0"/>
              <a:t> Jede Prüfung kann man 2 Mal wiederholen 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</a:rPr>
              <a:t>(= 3 Versuche)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/>
              <a:t> Bachelor- oder Masterarbeit kann 1 Mal wiederholt werden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AA28A2-7F9F-40A5-AEAB-E1FFC0C9B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600" y="4773168"/>
            <a:ext cx="3247400" cy="208483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CA26080-D996-DB79-C496-E482A0068519}"/>
              </a:ext>
            </a:extLst>
          </p:cNvPr>
          <p:cNvSpPr txBox="1"/>
          <p:nvPr/>
        </p:nvSpPr>
        <p:spPr>
          <a:xfrm>
            <a:off x="754253" y="3946993"/>
            <a:ext cx="854214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prstClr val="black"/>
                </a:solidFill>
              </a:rPr>
              <a:t>Bei Krankheit den Prüfer und das Prüfungsamt informieren und schnellstmöglich (innerhalb von 4 Tagen nach der Prüfung) ein ärztliches Attest vorlegen, dass man prüfungsunfähig war</a:t>
            </a:r>
          </a:p>
          <a:p>
            <a:pPr marL="342900" indent="-342900">
              <a:buClr>
                <a:srgbClr val="99CB38"/>
              </a:buClr>
              <a:buFont typeface="Arial" panose="020B0604020202020204" pitchFamily="34" charset="0"/>
              <a:buChar char="•"/>
            </a:pPr>
            <a:endParaRPr lang="de-DE" sz="2400" dirty="0">
              <a:solidFill>
                <a:prstClr val="black"/>
              </a:solidFill>
            </a:endParaRPr>
          </a:p>
          <a:p>
            <a:pPr marL="342900" indent="-34290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de-DE" sz="2400" i="1" dirty="0">
                <a:solidFill>
                  <a:schemeClr val="accent3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Mehr Infos auf der Homepage der Psychologie!</a:t>
            </a:r>
            <a:endParaRPr lang="de-DE" sz="2400" i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308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prüfungsordnung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104DD81-5DD4-995F-7338-EEC02419E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01779"/>
            <a:ext cx="9720071" cy="410758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Das und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noch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viel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mehr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steht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auch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in der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Prüfungsordnung</a:t>
            </a:r>
            <a:endParaRPr lang="en-US" sz="2800" dirty="0">
              <a:ea typeface="Gill Sans" charset="0"/>
              <a:cs typeface="Gill Sans" charset="0"/>
              <a:sym typeface="Gill Sans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a typeface="Gill Sans" charset="0"/>
              <a:cs typeface="Gill Sans" charset="0"/>
              <a:sym typeface="Gill Sans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Wichtig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: Egal was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hier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erzählt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wird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.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Einzig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gültig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ist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, was in der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Prüfungsordnung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steht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,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deshalb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guckt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immer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zuerst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dort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nach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Zu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einem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eigenständigen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Studium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gehört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auch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,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sich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mit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der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eigenen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Prüfungsordnung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2800" dirty="0" err="1">
                <a:ea typeface="Gill Sans" charset="0"/>
                <a:cs typeface="Gill Sans" charset="0"/>
                <a:sym typeface="Gill Sans" charset="0"/>
              </a:rPr>
              <a:t>auszukennen</a:t>
            </a:r>
            <a:r>
              <a:rPr lang="en-US" sz="2800" dirty="0">
                <a:ea typeface="Gill Sans" charset="0"/>
                <a:cs typeface="Gill Sans" charset="0"/>
                <a:sym typeface="Gill Sans" charset="0"/>
              </a:rPr>
              <a:t>!</a:t>
            </a:r>
          </a:p>
          <a:p>
            <a:pPr marL="0" indent="0">
              <a:buNone/>
            </a:pPr>
            <a:endParaRPr lang="en-US" sz="2800" dirty="0">
              <a:ea typeface="Gill Sans" charset="0"/>
              <a:cs typeface="Gill Sans" charset="0"/>
              <a:sym typeface="Gill Sans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Für alle Studiengänge: </a:t>
            </a:r>
            <a:r>
              <a:rPr lang="de-DE" sz="2800" dirty="0">
                <a:solidFill>
                  <a:schemeClr val="accent3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https://www.psychologie.hhu.de/studium.html</a:t>
            </a:r>
            <a:endParaRPr lang="de-DE" sz="28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prstClr val="black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0674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prüfungsordnung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3600"/>
              </a:spcBef>
            </a:pP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Habt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ihr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Fragen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zu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einem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speziellen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Problem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oder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seid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euch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unsicher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was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etwas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bedeutet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, so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wendet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euch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am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besten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erst an die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Fachschaft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,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dann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an die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Fachstudienberatung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oder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 den </a:t>
            </a:r>
            <a:r>
              <a:rPr lang="en-US" sz="3000" dirty="0" err="1">
                <a:ea typeface="Gill Sans" charset="0"/>
                <a:cs typeface="Gill Sans" charset="0"/>
                <a:sym typeface="Gill Sans" charset="0"/>
              </a:rPr>
              <a:t>Prüfungsausschuss</a:t>
            </a:r>
            <a:r>
              <a:rPr lang="en-US" sz="3000" dirty="0">
                <a:ea typeface="Gill Sans" charset="0"/>
                <a:cs typeface="Gill Sans" charset="0"/>
                <a:sym typeface="Gill Sans" charset="0"/>
              </a:rPr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4199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Prüfungsausschuss - Bachelor</a:t>
            </a:r>
          </a:p>
        </p:txBody>
      </p:sp>
      <p:graphicFrame>
        <p:nvGraphicFramePr>
          <p:cNvPr id="1028" name="Inhaltsplatzhalter 2">
            <a:extLst>
              <a:ext uri="{FF2B5EF4-FFF2-40B4-BE49-F238E27FC236}">
                <a16:creationId xmlns:a16="http://schemas.microsoft.com/office/drawing/2014/main" id="{CCF3DE94-3E30-7289-322B-4F5F444B68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012314"/>
              </p:ext>
            </p:extLst>
          </p:nvPr>
        </p:nvGraphicFramePr>
        <p:xfrm>
          <a:off x="1024128" y="2286000"/>
          <a:ext cx="7342632" cy="246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5827738B-9291-41E6-8EB6-236E4AC4C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668" r="7582" b="-668"/>
          <a:stretch/>
        </p:blipFill>
        <p:spPr bwMode="auto">
          <a:xfrm>
            <a:off x="8923403" y="1746831"/>
            <a:ext cx="2703493" cy="321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641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Prüfungsausschuss - Master</a:t>
            </a:r>
          </a:p>
        </p:txBody>
      </p:sp>
      <p:graphicFrame>
        <p:nvGraphicFramePr>
          <p:cNvPr id="1028" name="Inhaltsplatzhalter 2">
            <a:extLst>
              <a:ext uri="{FF2B5EF4-FFF2-40B4-BE49-F238E27FC236}">
                <a16:creationId xmlns:a16="http://schemas.microsoft.com/office/drawing/2014/main" id="{CCF3DE94-3E30-7289-322B-4F5F444B68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7535424"/>
              </p:ext>
            </p:extLst>
          </p:nvPr>
        </p:nvGraphicFramePr>
        <p:xfrm>
          <a:off x="1024128" y="2286000"/>
          <a:ext cx="7342632" cy="246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5827738B-9291-41E6-8EB6-236E4AC4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903720" y="1732536"/>
            <a:ext cx="2549040" cy="339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819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Rectangle 1050">
            <a:extLst>
              <a:ext uri="{FF2B5EF4-FFF2-40B4-BE49-F238E27FC236}">
                <a16:creationId xmlns:a16="http://schemas.microsoft.com/office/drawing/2014/main" id="{D5523BF6-8865-48E5-97BC-E5F426458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1065" name="Straight Connector 1052">
            <a:extLst>
              <a:ext uri="{FF2B5EF4-FFF2-40B4-BE49-F238E27FC236}">
                <a16:creationId xmlns:a16="http://schemas.microsoft.com/office/drawing/2014/main" id="{25E1A445-F7EF-41B3-B20D-1112A814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6" name="Rectangle 1054">
            <a:extLst>
              <a:ext uri="{FF2B5EF4-FFF2-40B4-BE49-F238E27FC236}">
                <a16:creationId xmlns:a16="http://schemas.microsoft.com/office/drawing/2014/main" id="{087938AD-76BE-4FBD-B8C0-18679A331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A30A16-7125-27A5-0327-352552B1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685893"/>
            <a:ext cx="3566407" cy="29890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spc="200"/>
              <a:t>Allgemeine Infos zur Orientierung </a:t>
            </a:r>
          </a:p>
        </p:txBody>
      </p:sp>
      <p:cxnSp>
        <p:nvCxnSpPr>
          <p:cNvPr id="1067" name="Straight Connector 1056">
            <a:extLst>
              <a:ext uri="{FF2B5EF4-FFF2-40B4-BE49-F238E27FC236}">
                <a16:creationId xmlns:a16="http://schemas.microsoft.com/office/drawing/2014/main" id="{1A20809E-C9E6-4146-AF55-8EB22ED7A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10" y="3759161"/>
            <a:ext cx="356616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4BA33C-6E36-6332-84B8-491DAC3F2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r="16445" b="-2"/>
          <a:stretch/>
        </p:blipFill>
        <p:spPr bwMode="auto">
          <a:xfrm>
            <a:off x="4654984" y="975"/>
            <a:ext cx="7533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78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Orientierung: </a:t>
            </a:r>
            <a:r>
              <a:rPr lang="de-DE" dirty="0">
                <a:solidFill>
                  <a:srgbClr val="FF9797"/>
                </a:solidFill>
              </a:rPr>
              <a:t>WW.</a:t>
            </a:r>
            <a:r>
              <a:rPr lang="de-DE" dirty="0">
                <a:solidFill>
                  <a:srgbClr val="DB75FF"/>
                </a:solidFill>
              </a:rPr>
              <a:t>AA.</a:t>
            </a:r>
            <a:r>
              <a:rPr lang="de-DE" dirty="0">
                <a:solidFill>
                  <a:srgbClr val="0070C0"/>
                </a:solidFill>
              </a:rPr>
              <a:t>SS.</a:t>
            </a:r>
            <a:r>
              <a:rPr lang="de-DE" dirty="0">
                <a:solidFill>
                  <a:srgbClr val="00B050"/>
                </a:solidFill>
              </a:rPr>
              <a:t>??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447055" cy="4023360"/>
          </a:xfrm>
        </p:spPr>
        <p:txBody>
          <a:bodyPr>
            <a:normAutofit lnSpcReduction="10000"/>
          </a:bodyPr>
          <a:lstStyle/>
          <a:p>
            <a:r>
              <a:rPr lang="de-DE" sz="3200" dirty="0">
                <a:solidFill>
                  <a:srgbClr val="FF9797"/>
                </a:solidFill>
              </a:rPr>
              <a:t>23.</a:t>
            </a:r>
            <a:r>
              <a:rPr lang="de-DE" sz="3200" dirty="0">
                <a:solidFill>
                  <a:srgbClr val="DB75FF"/>
                </a:solidFill>
              </a:rPr>
              <a:t>03.</a:t>
            </a:r>
            <a:r>
              <a:rPr lang="de-DE" sz="3200" dirty="0">
                <a:solidFill>
                  <a:srgbClr val="0070C0"/>
                </a:solidFill>
              </a:rPr>
              <a:t>U1.</a:t>
            </a:r>
            <a:r>
              <a:rPr lang="de-DE" sz="3200" dirty="0">
                <a:solidFill>
                  <a:srgbClr val="00B050"/>
                </a:solidFill>
              </a:rPr>
              <a:t>64</a:t>
            </a:r>
          </a:p>
          <a:p>
            <a:r>
              <a:rPr lang="de-DE" sz="3200" dirty="0">
                <a:solidFill>
                  <a:srgbClr val="FF9797"/>
                </a:solidFill>
              </a:rPr>
              <a:t>WW</a:t>
            </a:r>
            <a:r>
              <a:rPr lang="de-DE" sz="3200" dirty="0"/>
              <a:t> = Komplexnummer</a:t>
            </a:r>
          </a:p>
          <a:p>
            <a:r>
              <a:rPr lang="de-DE" sz="3200" dirty="0">
                <a:solidFill>
                  <a:srgbClr val="DB75FF"/>
                </a:solidFill>
              </a:rPr>
              <a:t>AA </a:t>
            </a:r>
            <a:r>
              <a:rPr lang="de-DE" sz="3200" dirty="0"/>
              <a:t>= Gebäudenummer</a:t>
            </a:r>
          </a:p>
          <a:p>
            <a:r>
              <a:rPr lang="de-DE" sz="3200" dirty="0">
                <a:solidFill>
                  <a:srgbClr val="0070C0"/>
                </a:solidFill>
              </a:rPr>
              <a:t>SS </a:t>
            </a:r>
            <a:r>
              <a:rPr lang="de-DE" sz="3200" dirty="0"/>
              <a:t>= Ebene </a:t>
            </a:r>
          </a:p>
          <a:p>
            <a:r>
              <a:rPr lang="de-DE" sz="3200" dirty="0">
                <a:solidFill>
                  <a:srgbClr val="00B050"/>
                </a:solidFill>
              </a:rPr>
              <a:t>??</a:t>
            </a:r>
            <a:r>
              <a:rPr lang="de-DE" sz="3200" dirty="0"/>
              <a:t> = Raumnummer</a:t>
            </a:r>
          </a:p>
          <a:p>
            <a:r>
              <a:rPr lang="de-DE" sz="3200" dirty="0"/>
              <a:t>Beispiel: </a:t>
            </a:r>
            <a:r>
              <a:rPr lang="de-DE" sz="3200" dirty="0">
                <a:solidFill>
                  <a:srgbClr val="FF9797"/>
                </a:solidFill>
              </a:rPr>
              <a:t>Gebäude 23.03</a:t>
            </a:r>
            <a:r>
              <a:rPr lang="de-DE" sz="3200" dirty="0"/>
              <a:t>, </a:t>
            </a:r>
            <a:r>
              <a:rPr lang="de-DE" sz="3200" dirty="0">
                <a:solidFill>
                  <a:srgbClr val="0070C0"/>
                </a:solidFill>
              </a:rPr>
              <a:t>Ebene U1</a:t>
            </a:r>
            <a:r>
              <a:rPr lang="de-DE" sz="3200" dirty="0"/>
              <a:t>, </a:t>
            </a:r>
            <a:r>
              <a:rPr lang="de-DE" sz="3200" dirty="0">
                <a:solidFill>
                  <a:srgbClr val="00B050"/>
                </a:solidFill>
              </a:rPr>
              <a:t>Raum 64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C8F834-3655-4E79-90E6-79C48A1E7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183" y="2390280"/>
            <a:ext cx="4359440" cy="402336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D8D8DE6-4D25-1236-68BD-AC021F968D1A}"/>
              </a:ext>
            </a:extLst>
          </p:cNvPr>
          <p:cNvSpPr/>
          <p:nvPr/>
        </p:nvSpPr>
        <p:spPr>
          <a:xfrm>
            <a:off x="9604443" y="3683540"/>
            <a:ext cx="1517514" cy="1744494"/>
          </a:xfrm>
          <a:prstGeom prst="rect">
            <a:avLst/>
          </a:prstGeom>
          <a:noFill/>
          <a:ln w="38100">
            <a:solidFill>
              <a:srgbClr val="2424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EF60BDD-3D37-8FCD-87FD-783E7B804FA4}"/>
              </a:ext>
            </a:extLst>
          </p:cNvPr>
          <p:cNvSpPr/>
          <p:nvPr/>
        </p:nvSpPr>
        <p:spPr>
          <a:xfrm>
            <a:off x="10317803" y="3683540"/>
            <a:ext cx="590145" cy="5771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676E15-B297-CCF5-0630-64BD48C10D18}"/>
              </a:ext>
            </a:extLst>
          </p:cNvPr>
          <p:cNvSpPr txBox="1"/>
          <p:nvPr/>
        </p:nvSpPr>
        <p:spPr>
          <a:xfrm>
            <a:off x="8525932" y="1694088"/>
            <a:ext cx="3429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Campusplan</a:t>
            </a:r>
          </a:p>
        </p:txBody>
      </p:sp>
    </p:spTree>
    <p:extLst>
      <p:ext uri="{BB962C8B-B14F-4D97-AF65-F5344CB8AC3E}">
        <p14:creationId xmlns:p14="http://schemas.microsoft.com/office/powerpoint/2010/main" val="25923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012FB-AA1B-415A-A2B9-339034D11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SSC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082DDF-92F1-4CBE-8172-E58E82CA4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06110"/>
            <a:ext cx="5759731" cy="4023360"/>
          </a:xfrm>
        </p:spPr>
        <p:txBody>
          <a:bodyPr>
            <a:normAutofit/>
          </a:bodyPr>
          <a:lstStyle/>
          <a:p>
            <a:r>
              <a:rPr lang="de-DE" dirty="0"/>
              <a:t>Studierenden-Service-Center</a:t>
            </a:r>
          </a:p>
          <a:p>
            <a:r>
              <a:rPr lang="de-DE" dirty="0"/>
              <a:t>… hier könnt ihr euch u.a. am Schalter Leistungsübersichten ausdrucken lassen</a:t>
            </a:r>
          </a:p>
          <a:p>
            <a:r>
              <a:rPr lang="de-DE" dirty="0"/>
              <a:t>… für englische Versionen und sonstige Prüfungsfragen müsst ihr eine Nummer ziehen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Ansprechpartner für Psychologie: Pascal Schikora</a:t>
            </a:r>
          </a:p>
          <a:p>
            <a:pPr marL="0" indent="0">
              <a:buNone/>
            </a:pPr>
            <a:r>
              <a:rPr lang="de-DE" dirty="0"/>
              <a:t>Email: psychologie@zuv.hhu.de</a:t>
            </a:r>
          </a:p>
        </p:txBody>
      </p:sp>
      <p:pic>
        <p:nvPicPr>
          <p:cNvPr id="5" name="Picture 2" descr="Universität Düsseldorf: Neues SSC: Rektorin öffnet am 21 ...">
            <a:extLst>
              <a:ext uri="{FF2B5EF4-FFF2-40B4-BE49-F238E27FC236}">
                <a16:creationId xmlns:a16="http://schemas.microsoft.com/office/drawing/2014/main" id="{25F06001-0CB3-405C-A45A-F4421C9F7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446" y="1906110"/>
            <a:ext cx="4937554" cy="329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04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012FB-AA1B-415A-A2B9-339034D11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Studieren mit Handicap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082DDF-92F1-4CBE-8172-E58E82CA4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631" y="2084832"/>
            <a:ext cx="5759731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Anlaufstelle: BBST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Beauftragte für Studierende mit Behinderungen oder chronischen Erkrankungen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Nachteilsausgleiche für Klausuren, mündliche Prüfungen, Abschlussarbeiten, etc.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Bei Bedarf möglichst früh kontaktieren!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2" descr="Universität Düsseldorf: Neues SSC: Rektorin öffnet am 21 ...">
            <a:extLst>
              <a:ext uri="{FF2B5EF4-FFF2-40B4-BE49-F238E27FC236}">
                <a16:creationId xmlns:a16="http://schemas.microsoft.com/office/drawing/2014/main" id="{89EBEDC5-85F0-ACB8-1CFB-EBFD0779E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446" y="1906110"/>
            <a:ext cx="4937554" cy="329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4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3AB09-B14C-4A05-9A6D-2E2BC158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64340"/>
            <a:ext cx="4313004" cy="1520492"/>
          </a:xfrm>
        </p:spPr>
        <p:txBody>
          <a:bodyPr>
            <a:normAutofit fontScale="90000"/>
          </a:bodyPr>
          <a:lstStyle/>
          <a:p>
            <a:r>
              <a:rPr lang="de-DE"/>
              <a:t>Wer wohnt(e) am weitesten Entfernt?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995002-748E-4C25-A48B-4BC83FD08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90" y="557080"/>
            <a:ext cx="5125909" cy="584282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70AE658-4DD3-46F1-8739-5A7CCA398730}"/>
              </a:ext>
            </a:extLst>
          </p:cNvPr>
          <p:cNvSpPr txBox="1"/>
          <p:nvPr/>
        </p:nvSpPr>
        <p:spPr>
          <a:xfrm rot="18787233">
            <a:off x="4876033" y="2393190"/>
            <a:ext cx="1484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/>
              <a:t>Holland?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051DD72-C2A4-495F-BF79-2B1360D041E2}"/>
              </a:ext>
            </a:extLst>
          </p:cNvPr>
          <p:cNvSpPr txBox="1"/>
          <p:nvPr/>
        </p:nvSpPr>
        <p:spPr>
          <a:xfrm rot="18787233">
            <a:off x="9955573" y="5349149"/>
            <a:ext cx="2098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/>
              <a:t>Österreich?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61541B2-B6E7-1548-9A4E-73054C9C7C8A}"/>
              </a:ext>
            </a:extLst>
          </p:cNvPr>
          <p:cNvSpPr txBox="1"/>
          <p:nvPr/>
        </p:nvSpPr>
        <p:spPr>
          <a:xfrm rot="-1740000">
            <a:off x="1024128" y="3183038"/>
            <a:ext cx="399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Aus der weiten Welt? </a:t>
            </a:r>
          </a:p>
        </p:txBody>
      </p:sp>
    </p:spTree>
    <p:extLst>
      <p:ext uri="{BB962C8B-B14F-4D97-AF65-F5344CB8AC3E}">
        <p14:creationId xmlns:p14="http://schemas.microsoft.com/office/powerpoint/2010/main" val="3980152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0F4791-2982-296B-D137-8EE3E289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err="1"/>
              <a:t>StudierendenAkademie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AB798B-E652-3EA7-27FB-7BAA5A2AE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9720073" cy="4443901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umfassendes Veranstaltungs- und Beratungsangebot im Kontext überfachlicher Kompetenzen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Für alle Student*innen der HHU, unabhängig vom eigentlichen Studienfach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Zum Beispiel: Sprachkurse, Jura für nicht Jurist*innen, Seminare &amp; vieles mehr…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Website: 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hlinkClick r:id="rId2"/>
              </a:rPr>
              <a:t>https://www.studierendenakademie.hhu.de</a:t>
            </a:r>
            <a:endParaRPr lang="de-DE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Genaues Programm findet ihr im Veranstaltungsverzeichnis des HIS-LSF unter „Studierendenakademie - Für Studierende aller Fakultäten“</a:t>
            </a:r>
          </a:p>
          <a:p>
            <a:pPr marL="0" indent="0">
              <a:buNone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Bei allgemeinen Anliegen und Fragen: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 Sprechzeiten der Studierendenakademie: Mo. – Do. 10 – 14Uhr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 Geb. 25.13, Ebene 00, Raum 31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 +49 211 81 – 15139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 studierendenakademie@hhu.de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7FED2AB-9505-67DC-3074-06C047B9A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76" y="5005701"/>
            <a:ext cx="4420340" cy="14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0BDD9-E07E-F446-A4A8-1CF075D4C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ULB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85F044-8654-A34E-95AC-8277B4FB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491771" cy="4076434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de-DE" b="1" dirty="0"/>
              <a:t>Universitäts- und Landesbibliothek NRW </a:t>
            </a:r>
          </a:p>
          <a:p>
            <a:pPr marL="0" indent="0">
              <a:buNone/>
            </a:pPr>
            <a:r>
              <a:rPr lang="de-DE" sz="2000" i="1" dirty="0"/>
              <a:t>ulb.hhu.de</a:t>
            </a:r>
          </a:p>
          <a:p>
            <a:pPr marL="0" indent="0">
              <a:buNone/>
            </a:pPr>
            <a:endParaRPr lang="de-DE" sz="2000" i="1" dirty="0"/>
          </a:p>
          <a:p>
            <a:pPr marL="0" indent="0">
              <a:buNone/>
            </a:pPr>
            <a:r>
              <a:rPr lang="de-DE" b="1" dirty="0">
                <a:sym typeface="Wingdings" pitchFamily="2" charset="2"/>
              </a:rPr>
              <a:t>Zentralbibliothek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700" dirty="0">
                <a:sym typeface="Wingdings" pitchFamily="2" charset="2"/>
              </a:rPr>
              <a:t>Mo-Fr 8-22 Uhr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700" dirty="0">
                <a:sym typeface="Wingdings" pitchFamily="2" charset="2"/>
              </a:rPr>
              <a:t>Sa-So 10-19 Uhr</a:t>
            </a:r>
          </a:p>
          <a:p>
            <a:pPr marL="0" indent="0">
              <a:spcBef>
                <a:spcPts val="0"/>
              </a:spcBef>
              <a:buNone/>
            </a:pPr>
            <a:endParaRPr lang="de-DE" sz="1700" dirty="0">
              <a:sym typeface="Wingdings" pitchFamily="2" charset="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888643-EBA7-B941-BCC2-5B85F7B9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471" y="2009475"/>
            <a:ext cx="4775529" cy="3231027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3BA6AF1-32F7-45E3-0C06-527156EB913B}"/>
              </a:ext>
            </a:extLst>
          </p:cNvPr>
          <p:cNvSpPr txBox="1">
            <a:spLocks/>
          </p:cNvSpPr>
          <p:nvPr/>
        </p:nvSpPr>
        <p:spPr>
          <a:xfrm>
            <a:off x="4865077" y="2286000"/>
            <a:ext cx="2461846" cy="4076434"/>
          </a:xfrm>
          <a:prstGeom prst="rect">
            <a:avLst/>
          </a:prstGeom>
        </p:spPr>
        <p:txBody>
          <a:bodyPr vert="horz" lIns="45720" tIns="45720" rIns="45720" bIns="45720" numCol="1" rtlCol="0">
            <a:normAutofit fontScale="6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ym typeface="Wingdings" pitchFamily="2" charset="2"/>
              </a:rPr>
              <a:t>Fachbibliothek Rechtswissenschaften</a:t>
            </a:r>
          </a:p>
          <a:p>
            <a:pPr marL="0" indent="0">
              <a:buNone/>
            </a:pPr>
            <a:r>
              <a:rPr lang="de-DE" sz="1700" dirty="0">
                <a:sym typeface="Wingdings" pitchFamily="2" charset="2"/>
              </a:rPr>
              <a:t>Mo-Fr 8-20 Uhr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700" dirty="0">
                <a:sym typeface="Wingdings" pitchFamily="2" charset="2"/>
              </a:rPr>
              <a:t>Sa-So 10-16 Uhr</a:t>
            </a:r>
          </a:p>
          <a:p>
            <a:pPr marL="0" indent="0">
              <a:buNone/>
            </a:pPr>
            <a:r>
              <a:rPr lang="de-DE" b="1" dirty="0">
                <a:sym typeface="Wingdings" pitchFamily="2" charset="2"/>
              </a:rPr>
              <a:t>Fachbibliothek Geisteswissenschaften </a:t>
            </a:r>
            <a:r>
              <a:rPr lang="de-DE" b="1" dirty="0" err="1">
                <a:sym typeface="Wingdings" pitchFamily="2" charset="2"/>
              </a:rPr>
              <a:t>PhilBib</a:t>
            </a:r>
            <a:endParaRPr lang="de-DE" b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de-DE" sz="1700" dirty="0">
                <a:sym typeface="Wingdings" pitchFamily="2" charset="2"/>
              </a:rPr>
              <a:t>Mo-Fr 9-20 Uhr</a:t>
            </a:r>
          </a:p>
          <a:p>
            <a:pPr marL="0" indent="0">
              <a:buNone/>
            </a:pPr>
            <a:r>
              <a:rPr lang="de-DE" b="1" dirty="0">
                <a:sym typeface="Wingdings" pitchFamily="2" charset="2"/>
              </a:rPr>
              <a:t>Fachbibliothek Geisteswissenschaften II</a:t>
            </a:r>
          </a:p>
          <a:p>
            <a:pPr marL="0" indent="0">
              <a:buNone/>
            </a:pPr>
            <a:r>
              <a:rPr lang="de-DE" sz="1700" dirty="0">
                <a:sym typeface="Wingdings" pitchFamily="2" charset="2"/>
              </a:rPr>
              <a:t>Mo-Fr 10-18 Uhr</a:t>
            </a:r>
          </a:p>
          <a:p>
            <a:pPr marL="0" indent="0">
              <a:buNone/>
            </a:pPr>
            <a:r>
              <a:rPr lang="de-DE" b="1" dirty="0">
                <a:sym typeface="Wingdings" pitchFamily="2" charset="2"/>
              </a:rPr>
              <a:t>Fachbibliothek Naturwissenschaften</a:t>
            </a:r>
          </a:p>
          <a:p>
            <a:pPr marL="0" indent="0">
              <a:buNone/>
            </a:pPr>
            <a:r>
              <a:rPr lang="de-DE" sz="1700" dirty="0">
                <a:sym typeface="Wingdings" pitchFamily="2" charset="2"/>
              </a:rPr>
              <a:t>Mo-Fr 10-18 Uhr</a:t>
            </a:r>
          </a:p>
          <a:p>
            <a:pPr marL="0" indent="0">
              <a:buNone/>
            </a:pPr>
            <a:r>
              <a:rPr lang="de-DE" b="1" dirty="0">
                <a:sym typeface="Wingdings" pitchFamily="2" charset="2"/>
              </a:rPr>
              <a:t>Selbstlernzentrum</a:t>
            </a:r>
          </a:p>
          <a:p>
            <a:pPr marL="0" indent="0">
              <a:buNone/>
            </a:pPr>
            <a:r>
              <a:rPr lang="de-DE" sz="1700" dirty="0">
                <a:sym typeface="Wingdings" pitchFamily="2" charset="2"/>
              </a:rPr>
              <a:t>Mo-Fr 10-18 Uhr</a:t>
            </a:r>
          </a:p>
        </p:txBody>
      </p:sp>
    </p:spTree>
    <p:extLst>
      <p:ext uri="{BB962C8B-B14F-4D97-AF65-F5344CB8AC3E}">
        <p14:creationId xmlns:p14="http://schemas.microsoft.com/office/powerpoint/2010/main" val="2856114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0BDD9-E07E-F446-A4A8-1CF075D4C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OFFICE 365 für 5 Euro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85F044-8654-A34E-95AC-8277B4FB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167855" cy="402336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Als Studierende könnt ihr für 5€/Jahr Microsoft Office erwerben</a:t>
            </a:r>
          </a:p>
          <a:p>
            <a:pPr marL="0" indent="0">
              <a:buNone/>
            </a:pPr>
            <a:r>
              <a:rPr lang="de-DE" sz="2000" b="1" dirty="0">
                <a:hlinkClick r:id="rId2"/>
              </a:rPr>
              <a:t>MICROSOFT OFFICE</a:t>
            </a:r>
            <a:endParaRPr lang="de-DE" sz="2000" b="1" dirty="0"/>
          </a:p>
          <a:p>
            <a:pPr marL="0" indent="0">
              <a:buNone/>
            </a:pPr>
            <a:r>
              <a:rPr lang="de-DE" sz="2000" dirty="0"/>
              <a:t>Darüber erhaltet ihr Zugang zu allen gängigen Office Programmen, dem Cloudservice OneDrive und vielen Features, die Zusammenarbeiten einfacher machen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Ihr braucht also keine Vollversion kaufen </a:t>
            </a:r>
            <a:r>
              <a:rPr lang="de-DE" sz="2000" dirty="0">
                <a:sym typeface="Wingdings" panose="05000000000000000000" pitchFamily="2" charset="2"/>
              </a:rPr>
              <a:t>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888643-EBA7-B941-BCC2-5B85F7B9C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3520"/>
          <a:stretch/>
        </p:blipFill>
        <p:spPr>
          <a:xfrm>
            <a:off x="8188722" y="2009475"/>
            <a:ext cx="3344732" cy="32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28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Noch mehr </a:t>
            </a:r>
            <a:r>
              <a:rPr lang="de-DE" err="1"/>
              <a:t>infos</a:t>
            </a:r>
            <a:r>
              <a:rPr lang="de-DE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/>
              <a:t>Prüfungsordnung, Ansprechpartner aller Abteilungen, Prüfungszeiträume, Modulhandbuch, Infos zu Abteilungen und natürlich über die Fachschaft: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95B4FF-F578-4629-A71A-908FFC7D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3551" y="3579542"/>
            <a:ext cx="3766634" cy="28249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Flussdiagramm: Verbinder 5">
            <a:extLst>
              <a:ext uri="{FF2B5EF4-FFF2-40B4-BE49-F238E27FC236}">
                <a16:creationId xmlns:a16="http://schemas.microsoft.com/office/drawing/2014/main" id="{75FDC5A6-B75C-7E45-3934-57BD59E96852}"/>
              </a:ext>
            </a:extLst>
          </p:cNvPr>
          <p:cNvSpPr/>
          <p:nvPr/>
        </p:nvSpPr>
        <p:spPr>
          <a:xfrm>
            <a:off x="1593669" y="4097224"/>
            <a:ext cx="4767943" cy="1789612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www.psycho.hhu.de</a:t>
            </a: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05003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Beratung und Unterstützung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6313374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800" dirty="0"/>
              <a:t>Mentorenprogramm für Bachelor-Erstis</a:t>
            </a:r>
          </a:p>
          <a:p>
            <a:pPr marL="0" indent="0">
              <a:buNone/>
            </a:pPr>
            <a:r>
              <a:rPr lang="de-DE" sz="3600" dirty="0"/>
              <a:t>… noch mehr dazu in der Vorlesung von Prof. Jocham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9348E30-1422-4990-80EF-767272584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461" y="2161236"/>
            <a:ext cx="1814889" cy="261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23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Seid früh Dran!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253472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/>
              <a:t>Egal ob Praktika oder Versuchspersonenstunden…</a:t>
            </a:r>
          </a:p>
          <a:p>
            <a:pPr marL="0" indent="0" algn="r">
              <a:buNone/>
            </a:pPr>
            <a:r>
              <a:rPr lang="de-DE" sz="3600" dirty="0"/>
              <a:t>… früh sein lohnt sich!</a:t>
            </a:r>
          </a:p>
          <a:p>
            <a:pPr marL="0" indent="0">
              <a:buNone/>
            </a:pPr>
            <a:endParaRPr lang="de-DE" sz="3600" dirty="0"/>
          </a:p>
          <a:p>
            <a:pPr marL="0" indent="0">
              <a:buNone/>
            </a:pPr>
            <a:r>
              <a:rPr lang="de-DE" sz="3600" dirty="0"/>
              <a:t>Aber: kommt erst einmal an!</a:t>
            </a:r>
          </a:p>
          <a:p>
            <a:pPr marL="0" indent="0">
              <a:buNone/>
            </a:pPr>
            <a:r>
              <a:rPr lang="de-DE" sz="2800" dirty="0"/>
              <a:t>Mehr Informationen dazu in den Orientierungstutorien</a:t>
            </a:r>
          </a:p>
        </p:txBody>
      </p:sp>
      <p:pic>
        <p:nvPicPr>
          <p:cNvPr id="9218" name="Picture 2" descr="10.000+ kostenlose Kaffee und Tasse-Bilder - Pixabay">
            <a:extLst>
              <a:ext uri="{FF2B5EF4-FFF2-40B4-BE49-F238E27FC236}">
                <a16:creationId xmlns:a16="http://schemas.microsoft.com/office/drawing/2014/main" id="{C9A29970-F537-703D-B236-1BC924B90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458" y="268465"/>
            <a:ext cx="2074817" cy="191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23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Studium und Arbeiten?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357979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Das Psychologiestudium ist ein Vollzeitstudium und es kann an jedem Wochentag etwas stattfinden. In der Regel ist ein Nebenjob kein Problem, aber:</a:t>
            </a:r>
          </a:p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r>
              <a:rPr lang="de-DE" sz="2800" dirty="0"/>
              <a:t>Kommt erstmal an und schaut, wie sehr ihr ausgelastet seid!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D538749-2374-4A65-A556-60143643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4272" y="3710234"/>
            <a:ext cx="4207727" cy="3147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92310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de-DE" dirty="0"/>
              <a:t>E-Mail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562535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Eure Uni-Emailadresse </a:t>
            </a:r>
            <a:r>
              <a:rPr lang="de-DE" sz="2000" b="1" dirty="0"/>
              <a:t>müsst</a:t>
            </a:r>
            <a:r>
              <a:rPr lang="de-DE" sz="2000" dirty="0"/>
              <a:t> ihr regelmäßig abrufen.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Infos, die ihr an diese Emailadresse erhaltet, gelten als </a:t>
            </a:r>
            <a:r>
              <a:rPr lang="de-DE" sz="2000" b="1" dirty="0"/>
              <a:t>zugestellt.</a:t>
            </a:r>
          </a:p>
          <a:p>
            <a:pPr marL="0" indent="0">
              <a:buNone/>
            </a:pPr>
            <a:endParaRPr lang="de-DE" sz="2000" b="1" dirty="0"/>
          </a:p>
          <a:p>
            <a:pPr marL="0" indent="0">
              <a:buNone/>
            </a:pPr>
            <a:r>
              <a:rPr lang="de-DE" sz="2000" dirty="0"/>
              <a:t>Anbieter: </a:t>
            </a:r>
            <a:r>
              <a:rPr lang="de-DE" sz="2000" dirty="0" err="1"/>
              <a:t>Roundcube</a:t>
            </a:r>
            <a:r>
              <a:rPr lang="de-DE" sz="2000" dirty="0"/>
              <a:t> </a:t>
            </a:r>
          </a:p>
          <a:p>
            <a:pPr marL="0" indent="0">
              <a:buNone/>
            </a:pPr>
            <a:r>
              <a:rPr lang="de-DE" sz="2000" dirty="0"/>
              <a:t>https://www.zim.hhu.de/servicekatalog/werkzeuge-fuer-alle/e-mail/webmail-programme</a:t>
            </a:r>
            <a:endParaRPr lang="de-DE" sz="2000" b="1" dirty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2050" name="Picture 2" descr="E-Mail-Adresse, E-Mail-Postfach &amp; E-Mail-Weiterleitung">
            <a:extLst>
              <a:ext uri="{FF2B5EF4-FFF2-40B4-BE49-F238E27FC236}">
                <a16:creationId xmlns:a16="http://schemas.microsoft.com/office/drawing/2014/main" id="{69B5BBF6-DFC5-E871-7BC0-47E679C3F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4" r="20827"/>
          <a:stretch/>
        </p:blipFill>
        <p:spPr bwMode="auto">
          <a:xfrm>
            <a:off x="8281797" y="2831706"/>
            <a:ext cx="2886075" cy="222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de-DE"/>
              <a:t>Die Vorlesung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429615" cy="3931920"/>
          </a:xfrm>
        </p:spPr>
        <p:txBody>
          <a:bodyPr vert="horz" lIns="45720" tIns="45720" rIns="45720" bIns="45720" rtlCol="0">
            <a:normAutofit/>
          </a:bodyPr>
          <a:lstStyle/>
          <a:p>
            <a:pPr marL="0" indent="0">
              <a:buNone/>
            </a:pPr>
            <a:r>
              <a:rPr lang="de-DE" dirty="0"/>
              <a:t>Fragen in der Vorlesung sind erlaubt und erwünscht, aber die Vorlesung ist kein Diskussionsforum! </a:t>
            </a:r>
          </a:p>
          <a:p>
            <a:pPr marL="0" indent="0">
              <a:buNone/>
            </a:pPr>
            <a:r>
              <a:rPr lang="de-DE" dirty="0"/>
              <a:t>Klatschen? Lieber auf den </a:t>
            </a:r>
            <a:r>
              <a:rPr lang="de-DE" b="1" dirty="0"/>
              <a:t>Tisch klopfen</a:t>
            </a:r>
            <a:r>
              <a:rPr lang="de-DE" dirty="0"/>
              <a:t>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… Nicht vergessen: Handy auf lautlos</a:t>
            </a:r>
          </a:p>
          <a:p>
            <a:pPr marL="0" indent="0">
              <a:buNone/>
            </a:pPr>
            <a:r>
              <a:rPr lang="de-DE" dirty="0"/>
              <a:t>Videos und andere Aufnahmen sind verboten. (auch in den Einführungsveranstaltungen und </a:t>
            </a:r>
            <a:r>
              <a:rPr lang="de-DE" dirty="0" err="1"/>
              <a:t>Esag</a:t>
            </a:r>
            <a:r>
              <a:rPr lang="de-DE" dirty="0"/>
              <a:t>!!!)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F01F052-E026-402F-95CD-74CF9D8CB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7868" r="9091" b="13950"/>
          <a:stretch/>
        </p:blipFill>
        <p:spPr bwMode="auto">
          <a:xfrm>
            <a:off x="6096000" y="2286000"/>
            <a:ext cx="5455921" cy="3068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040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de-DE"/>
              <a:t>Die Vorlesung - online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429615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/>
              <a:t> Fragen in der Vorlesung sind erlaubt und erwünscht, aber die Vorlesung ist kein Diskussionsforum – gilt auch online</a:t>
            </a:r>
          </a:p>
          <a:p>
            <a:pPr marL="0" indent="0">
              <a:buNone/>
            </a:pPr>
            <a:r>
              <a:rPr lang="de-DE"/>
              <a:t> Meist über </a:t>
            </a:r>
            <a:r>
              <a:rPr lang="de-DE" err="1"/>
              <a:t>Webex</a:t>
            </a:r>
            <a:endParaRPr lang="de-DE"/>
          </a:p>
          <a:p>
            <a:pPr marL="0" indent="0">
              <a:buNone/>
            </a:pPr>
            <a:r>
              <a:rPr lang="de-DE"/>
              <a:t> Direkt bei Beitritt Mikrofon stummschalten</a:t>
            </a:r>
          </a:p>
        </p:txBody>
      </p:sp>
      <p:pic>
        <p:nvPicPr>
          <p:cNvPr id="1026" name="Picture 2" descr="The 10 Smartest Online Courses You Can Sign Up For in June ...">
            <a:extLst>
              <a:ext uri="{FF2B5EF4-FFF2-40B4-BE49-F238E27FC236}">
                <a16:creationId xmlns:a16="http://schemas.microsoft.com/office/drawing/2014/main" id="{69C71D02-4DDF-4900-B38B-678A24CDE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3" r="9091" b="2608"/>
          <a:stretch/>
        </p:blipFill>
        <p:spPr bwMode="auto">
          <a:xfrm>
            <a:off x="6096000" y="2286000"/>
            <a:ext cx="5455921" cy="306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5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36BE0-2A56-4C20-A585-63119B2B5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19901"/>
            <a:ext cx="9720072" cy="1499616"/>
          </a:xfrm>
        </p:spPr>
        <p:txBody>
          <a:bodyPr/>
          <a:lstStyle/>
          <a:p>
            <a:pPr algn="ctr"/>
            <a:r>
              <a:rPr lang="de-DE" dirty="0"/>
              <a:t>Nochmal an alle: herzlich willkommen in der schönsten </a:t>
            </a:r>
            <a:r>
              <a:rPr lang="de-DE" dirty="0" err="1"/>
              <a:t>stadt</a:t>
            </a:r>
            <a:r>
              <a:rPr lang="de-DE" dirty="0"/>
              <a:t> am </a:t>
            </a:r>
            <a:r>
              <a:rPr lang="de-DE" dirty="0" err="1"/>
              <a:t>rhein</a:t>
            </a:r>
            <a:r>
              <a:rPr lang="de-DE" dirty="0"/>
              <a:t>!</a:t>
            </a:r>
          </a:p>
        </p:txBody>
      </p:sp>
      <p:pic>
        <p:nvPicPr>
          <p:cNvPr id="1026" name="Picture 2" descr="Bildergebnis für düsseldorf">
            <a:extLst>
              <a:ext uri="{FF2B5EF4-FFF2-40B4-BE49-F238E27FC236}">
                <a16:creationId xmlns:a16="http://schemas.microsoft.com/office/drawing/2014/main" id="{DA52C994-5518-4E77-83C1-ECE2520AB5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4950" y="2286000"/>
            <a:ext cx="8678238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739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de-DE" dirty="0"/>
              <a:t>Studierendenausweis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AD091C0-EC78-41D7-9215-85D3BE3AE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7676" b="6368"/>
          <a:stretch/>
        </p:blipFill>
        <p:spPr bwMode="auto">
          <a:xfrm>
            <a:off x="1024128" y="2315957"/>
            <a:ext cx="3615605" cy="2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051" y="2286000"/>
            <a:ext cx="6286500" cy="3843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err="1"/>
              <a:t>identifiziert</a:t>
            </a:r>
            <a:r>
              <a:rPr lang="en-US" sz="2400" dirty="0"/>
              <a:t> </a:t>
            </a:r>
            <a:r>
              <a:rPr lang="en-US" sz="2400" dirty="0" err="1"/>
              <a:t>euch</a:t>
            </a:r>
            <a:r>
              <a:rPr lang="en-US" sz="2400" dirty="0"/>
              <a:t> </a:t>
            </a:r>
            <a:r>
              <a:rPr lang="en-US" sz="2400" dirty="0" err="1"/>
              <a:t>bei</a:t>
            </a:r>
            <a:r>
              <a:rPr lang="en-US" sz="2400" dirty="0"/>
              <a:t> der </a:t>
            </a:r>
            <a:r>
              <a:rPr lang="en-US" sz="2400" dirty="0" err="1"/>
              <a:t>Teilnahme</a:t>
            </a:r>
            <a:r>
              <a:rPr lang="en-US" sz="2400" dirty="0"/>
              <a:t> an </a:t>
            </a:r>
            <a:r>
              <a:rPr lang="en-US" sz="2400" dirty="0" err="1"/>
              <a:t>Klausuren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gilt </a:t>
            </a:r>
            <a:r>
              <a:rPr lang="en-US" sz="2400" dirty="0" err="1"/>
              <a:t>als</a:t>
            </a:r>
            <a:r>
              <a:rPr lang="en-US" sz="2400" dirty="0"/>
              <a:t> </a:t>
            </a:r>
            <a:r>
              <a:rPr lang="en-US" sz="2400" dirty="0" err="1"/>
              <a:t>Fahrticket</a:t>
            </a:r>
            <a:r>
              <a:rPr lang="en-US" sz="2400" dirty="0"/>
              <a:t>, </a:t>
            </a:r>
            <a:r>
              <a:rPr lang="en-US" sz="2400" dirty="0" err="1"/>
              <a:t>Mensakarte</a:t>
            </a:r>
            <a:r>
              <a:rPr lang="en-US" sz="2400" dirty="0"/>
              <a:t> und </a:t>
            </a:r>
            <a:r>
              <a:rPr lang="en-US" sz="2400" dirty="0" err="1"/>
              <a:t>Bibliothekskarte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gilt in </a:t>
            </a:r>
            <a:r>
              <a:rPr lang="en-US" sz="2400" dirty="0" err="1"/>
              <a:t>ganz</a:t>
            </a:r>
            <a:r>
              <a:rPr lang="en-US" sz="2400" dirty="0"/>
              <a:t> Deutschland für </a:t>
            </a:r>
            <a:r>
              <a:rPr lang="en-US" sz="2400" dirty="0" err="1"/>
              <a:t>Busse</a:t>
            </a:r>
            <a:r>
              <a:rPr lang="en-US" sz="2400" dirty="0"/>
              <a:t>, (S-)</a:t>
            </a:r>
            <a:r>
              <a:rPr lang="en-US" sz="2400" dirty="0" err="1"/>
              <a:t>Bahnen</a:t>
            </a:r>
            <a:r>
              <a:rPr lang="en-US" sz="2400" dirty="0"/>
              <a:t>, </a:t>
            </a:r>
            <a:r>
              <a:rPr lang="en-US" sz="2400" dirty="0" err="1"/>
              <a:t>Regionalexpress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gilt </a:t>
            </a:r>
            <a:r>
              <a:rPr lang="en-US" sz="2400" dirty="0" err="1"/>
              <a:t>nur</a:t>
            </a:r>
            <a:r>
              <a:rPr lang="en-US" sz="2400" dirty="0"/>
              <a:t> in </a:t>
            </a:r>
            <a:r>
              <a:rPr lang="en-US" sz="2400" dirty="0" err="1">
                <a:solidFill>
                  <a:srgbClr val="FF9797"/>
                </a:solidFill>
              </a:rPr>
              <a:t>Verbindung</a:t>
            </a:r>
            <a:r>
              <a:rPr lang="en-US" sz="2400" dirty="0">
                <a:solidFill>
                  <a:srgbClr val="FF9797"/>
                </a:solidFill>
              </a:rPr>
              <a:t> </a:t>
            </a:r>
            <a:r>
              <a:rPr lang="en-US" sz="2400" dirty="0" err="1">
                <a:solidFill>
                  <a:srgbClr val="FF9797"/>
                </a:solidFill>
              </a:rPr>
              <a:t>mit</a:t>
            </a:r>
            <a:r>
              <a:rPr lang="en-US" sz="2400" dirty="0">
                <a:solidFill>
                  <a:srgbClr val="FF9797"/>
                </a:solidFill>
              </a:rPr>
              <a:t> </a:t>
            </a:r>
            <a:r>
              <a:rPr lang="en-US" sz="2400" dirty="0" err="1">
                <a:solidFill>
                  <a:srgbClr val="FF9797"/>
                </a:solidFill>
              </a:rPr>
              <a:t>eurem</a:t>
            </a:r>
            <a:r>
              <a:rPr lang="en-US" sz="2400" dirty="0">
                <a:solidFill>
                  <a:srgbClr val="FF9797"/>
                </a:solidFill>
              </a:rPr>
              <a:t> </a:t>
            </a:r>
            <a:r>
              <a:rPr lang="en-US" sz="2400" dirty="0" err="1">
                <a:solidFill>
                  <a:srgbClr val="FF9797"/>
                </a:solidFill>
              </a:rPr>
              <a:t>Personalausweis</a:t>
            </a:r>
            <a:endParaRPr lang="en-US" sz="2400" dirty="0">
              <a:solidFill>
                <a:srgbClr val="FF97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5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de-DE" dirty="0"/>
              <a:t>Deutschland – Ticket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CDB3B5-35AD-49D9-98B0-25C228E0E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7676" b="6368"/>
          <a:stretch/>
        </p:blipFill>
        <p:spPr bwMode="auto">
          <a:xfrm>
            <a:off x="1024127" y="2881870"/>
            <a:ext cx="3615605" cy="2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2286000"/>
            <a:ext cx="5680587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 </a:t>
            </a:r>
            <a:r>
              <a:rPr lang="en-US" sz="1700" dirty="0" err="1"/>
              <a:t>keine</a:t>
            </a:r>
            <a:r>
              <a:rPr lang="en-US" sz="1700" dirty="0"/>
              <a:t> </a:t>
            </a:r>
            <a:r>
              <a:rPr lang="en-US" sz="1700" dirty="0" err="1"/>
              <a:t>Fahrrad</a:t>
            </a:r>
            <a:r>
              <a:rPr lang="en-US" sz="1700" dirty="0"/>
              <a:t>- </a:t>
            </a:r>
            <a:r>
              <a:rPr lang="en-US" sz="1700" dirty="0" err="1"/>
              <a:t>oder</a:t>
            </a:r>
            <a:r>
              <a:rPr lang="en-US" sz="1700" dirty="0"/>
              <a:t> </a:t>
            </a:r>
            <a:r>
              <a:rPr lang="en-US" sz="1700" dirty="0" err="1"/>
              <a:t>Personenmitnahme</a:t>
            </a:r>
            <a:r>
              <a:rPr lang="en-US" sz="1700" dirty="0"/>
              <a:t> </a:t>
            </a:r>
            <a:r>
              <a:rPr lang="en-US" sz="1700" dirty="0" err="1"/>
              <a:t>mehr</a:t>
            </a:r>
            <a:r>
              <a:rPr lang="en-US" sz="1700" dirty="0"/>
              <a:t> </a:t>
            </a:r>
            <a:r>
              <a:rPr lang="en-US" sz="1700" dirty="0" err="1"/>
              <a:t>möglich</a:t>
            </a: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Ticket </a:t>
            </a:r>
            <a:r>
              <a:rPr lang="en-US" sz="1700" dirty="0" err="1"/>
              <a:t>vergessen</a:t>
            </a:r>
            <a:r>
              <a:rPr lang="en-US" sz="1700" dirty="0"/>
              <a:t>? </a:t>
            </a:r>
            <a:r>
              <a:rPr lang="en-US" sz="1700" b="1" dirty="0" err="1"/>
              <a:t>Nicht</a:t>
            </a:r>
            <a:r>
              <a:rPr lang="en-US" sz="1700" dirty="0"/>
              <a:t> die 60€ </a:t>
            </a:r>
            <a:r>
              <a:rPr lang="en-US" sz="1700" dirty="0" err="1"/>
              <a:t>zahlen</a:t>
            </a:r>
            <a:r>
              <a:rPr lang="en-US" sz="1700" dirty="0"/>
              <a:t> </a:t>
            </a:r>
            <a:r>
              <a:rPr lang="en-US" sz="1700" dirty="0">
                <a:sym typeface="Wingdings" panose="05000000000000000000" pitchFamily="2" charset="2"/>
              </a:rPr>
              <a:t> Nur </a:t>
            </a:r>
            <a:r>
              <a:rPr lang="en-US" sz="1700" dirty="0" err="1">
                <a:sym typeface="Wingdings" panose="05000000000000000000" pitchFamily="2" charset="2"/>
              </a:rPr>
              <a:t>Bearbeitungsgebühr</a:t>
            </a: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 Bei </a:t>
            </a:r>
            <a:r>
              <a:rPr lang="en-US" sz="1700" dirty="0" err="1"/>
              <a:t>Verlust</a:t>
            </a:r>
            <a:r>
              <a:rPr lang="en-US" sz="1700" dirty="0"/>
              <a:t> das SSC </a:t>
            </a:r>
            <a:r>
              <a:rPr lang="en-US" sz="1700" dirty="0" err="1"/>
              <a:t>kontaktieren</a:t>
            </a: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 Das </a:t>
            </a:r>
            <a:r>
              <a:rPr lang="en-US" sz="1700" dirty="0" err="1"/>
              <a:t>Bahnticket</a:t>
            </a:r>
            <a:r>
              <a:rPr lang="en-US" sz="1700" dirty="0"/>
              <a:t> </a:t>
            </a:r>
            <a:r>
              <a:rPr lang="en-US" sz="1700" dirty="0" err="1"/>
              <a:t>kann</a:t>
            </a:r>
            <a:r>
              <a:rPr lang="en-US" sz="1700" dirty="0"/>
              <a:t> man </a:t>
            </a:r>
            <a:r>
              <a:rPr lang="en-US" sz="1700" dirty="0" err="1"/>
              <a:t>sich</a:t>
            </a:r>
            <a:br>
              <a:rPr lang="en-US" sz="1700" dirty="0"/>
            </a:br>
            <a:r>
              <a:rPr lang="en-US" sz="1700" dirty="0" err="1"/>
              <a:t>rückerstatten</a:t>
            </a:r>
            <a:r>
              <a:rPr lang="en-US" sz="1700" dirty="0"/>
              <a:t> </a:t>
            </a:r>
            <a:r>
              <a:rPr lang="en-US" sz="1700" dirty="0" err="1"/>
              <a:t>lassen</a:t>
            </a: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 </a:t>
            </a:r>
            <a:r>
              <a:rPr lang="en-US" sz="1700" dirty="0" err="1"/>
              <a:t>Infos</a:t>
            </a:r>
            <a:r>
              <a:rPr lang="en-US" sz="1700" dirty="0"/>
              <a:t>: </a:t>
            </a:r>
            <a:r>
              <a:rPr lang="en-US" sz="1700" dirty="0">
                <a:hlinkClick r:id="rId3"/>
              </a:rPr>
              <a:t>https://asta.hhu.de/vorstand-referate/referate/sozialreferat/rueckerstattung-des-semestertickets/</a:t>
            </a:r>
            <a:endParaRPr lang="de-DE" sz="1700" dirty="0"/>
          </a:p>
        </p:txBody>
      </p:sp>
    </p:spTree>
    <p:extLst>
      <p:ext uri="{BB962C8B-B14F-4D97-AF65-F5344CB8AC3E}">
        <p14:creationId xmlns:p14="http://schemas.microsoft.com/office/powerpoint/2010/main" val="59373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Mensa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100232"/>
            <a:ext cx="6413902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Studierendenausweis = Mensakarte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Aufladen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am Automaten im Mensafoyer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an der Kasse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online über die App „</a:t>
            </a:r>
            <a:r>
              <a:rPr lang="de-DE" dirty="0" err="1"/>
              <a:t>TopUP</a:t>
            </a:r>
            <a:r>
              <a:rPr lang="de-DE" dirty="0"/>
              <a:t> Mensa CARD </a:t>
            </a:r>
            <a:r>
              <a:rPr lang="de-DE" dirty="0" err="1"/>
              <a:t>Stw</a:t>
            </a:r>
            <a:r>
              <a:rPr lang="de-DE" dirty="0"/>
              <a:t> Düsseldorf“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Mensa-App erhältlich </a:t>
            </a:r>
          </a:p>
          <a:p>
            <a:pPr marL="0" indent="0">
              <a:buNone/>
            </a:pPr>
            <a:endParaRPr lang="de-DE" b="1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Außerdem: Food Trucks auf dem Campus (an der ULB)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z.B. My Gemüsedöner, El </a:t>
            </a:r>
            <a:r>
              <a:rPr lang="de-DE" dirty="0" err="1"/>
              <a:t>Malevo</a:t>
            </a:r>
            <a:r>
              <a:rPr lang="de-DE" dirty="0"/>
              <a:t>, </a:t>
            </a:r>
            <a:r>
              <a:rPr lang="de-DE" dirty="0" err="1"/>
              <a:t>Dontak</a:t>
            </a:r>
            <a:r>
              <a:rPr lang="de-DE" dirty="0"/>
              <a:t>, …</a:t>
            </a:r>
          </a:p>
          <a:p>
            <a:pPr marL="128016" lvl="1" indent="0">
              <a:buNone/>
            </a:pPr>
            <a:r>
              <a:rPr lang="de-DE" dirty="0"/>
              <a:t> </a:t>
            </a:r>
            <a:endParaRPr lang="de-DE" sz="4100" dirty="0"/>
          </a:p>
          <a:p>
            <a:pPr>
              <a:buFontTx/>
              <a:buChar char="-"/>
            </a:pPr>
            <a:endParaRPr lang="de-DE" sz="2800" dirty="0"/>
          </a:p>
          <a:p>
            <a:pPr>
              <a:buFontTx/>
              <a:buChar char="-"/>
            </a:pPr>
            <a:endParaRPr lang="de-DE" sz="2800" dirty="0"/>
          </a:p>
          <a:p>
            <a:pPr>
              <a:buFontTx/>
              <a:buChar char="-"/>
            </a:pPr>
            <a:endParaRPr lang="de-DE" sz="2800" dirty="0"/>
          </a:p>
          <a:p>
            <a:pPr>
              <a:buFontTx/>
              <a:buChar char="-"/>
            </a:pPr>
            <a:endParaRPr lang="de-DE" sz="2800" dirty="0"/>
          </a:p>
          <a:p>
            <a:pPr>
              <a:buFont typeface="Wingdings" panose="05000000000000000000" pitchFamily="2" charset="2"/>
              <a:buChar char="v"/>
            </a:pPr>
            <a:endParaRPr lang="de-DE" sz="2800" dirty="0"/>
          </a:p>
        </p:txBody>
      </p:sp>
      <p:pic>
        <p:nvPicPr>
          <p:cNvPr id="12" name="Grafik 11" descr="Ein Bild, das Text, Baum, draußen, Straße enthält.&#10;&#10;Automatisch generierte Beschreibung">
            <a:extLst>
              <a:ext uri="{FF2B5EF4-FFF2-40B4-BE49-F238E27FC236}">
                <a16:creationId xmlns:a16="http://schemas.microsoft.com/office/drawing/2014/main" id="{A2CB6A77-EE30-E092-E687-AE8AD8878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6104" t="28433" r="19284" b="14634"/>
          <a:stretch/>
        </p:blipFill>
        <p:spPr>
          <a:xfrm>
            <a:off x="7876674" y="363845"/>
            <a:ext cx="3803492" cy="270377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0C97385-3D71-CEC4-6283-A83CB5AEE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1" r="21014" b="5760"/>
          <a:stretch/>
        </p:blipFill>
        <p:spPr bwMode="auto">
          <a:xfrm>
            <a:off x="7876674" y="3288986"/>
            <a:ext cx="3803492" cy="312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3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Mensa und Kaffeebecher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195824"/>
            <a:ext cx="6348222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Viele Cafés auf dem Campus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400" dirty="0"/>
              <a:t> z.B. Exlibris, Uno, …</a:t>
            </a:r>
          </a:p>
          <a:p>
            <a:pPr marL="128016" lvl="1" indent="0">
              <a:buNone/>
            </a:pPr>
            <a:endParaRPr lang="de-DE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 Neu an der HHU: Kaffeebecher für 5€ (Deckel 2€)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de-DE" sz="2800" dirty="0"/>
              <a:t>Erhältlich an den Kassen in den Cafeterien</a:t>
            </a:r>
          </a:p>
          <a:p>
            <a:pPr>
              <a:buFont typeface="Wingdings" panose="05000000000000000000" pitchFamily="2" charset="2"/>
              <a:buChar char="v"/>
            </a:pPr>
            <a:endParaRPr lang="de-DE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763913-BBE1-4446-8D3A-EA2294325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99"/>
          <a:stretch/>
        </p:blipFill>
        <p:spPr>
          <a:xfrm>
            <a:off x="7372351" y="3843574"/>
            <a:ext cx="4235355" cy="2566370"/>
          </a:xfrm>
          <a:prstGeom prst="rect">
            <a:avLst/>
          </a:prstGeom>
        </p:spPr>
      </p:pic>
      <p:pic>
        <p:nvPicPr>
          <p:cNvPr id="6" name="Grafik 5" descr="Ein Bild, das Text, Baum, draußen, Straße enthält.&#10;&#10;Automatisch generierte Beschreibung">
            <a:extLst>
              <a:ext uri="{FF2B5EF4-FFF2-40B4-BE49-F238E27FC236}">
                <a16:creationId xmlns:a16="http://schemas.microsoft.com/office/drawing/2014/main" id="{0E49A11D-C054-1A81-2D71-52718EE2F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486" t="14770" r="10609" b="-72838"/>
          <a:stretch/>
        </p:blipFill>
        <p:spPr>
          <a:xfrm>
            <a:off x="7372351" y="474224"/>
            <a:ext cx="4235355" cy="59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7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D5523BF6-8865-48E5-97BC-E5F426458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25E1A445-F7EF-41B3-B20D-1112A814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A85A6920-5D8D-4984-AC95-A430FBB6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861330-5687-428B-A8B9-23185BBE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134" y="640080"/>
            <a:ext cx="6293689" cy="36524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</a:rPr>
              <a:t>Ein paar letzte Tipps</a:t>
            </a:r>
          </a:p>
        </p:txBody>
      </p:sp>
      <p:pic>
        <p:nvPicPr>
          <p:cNvPr id="7170" name="Picture 2" descr="Idea stock photo. Image of corporate, look, imagination ...">
            <a:extLst>
              <a:ext uri="{FF2B5EF4-FFF2-40B4-BE49-F238E27FC236}">
                <a16:creationId xmlns:a16="http://schemas.microsoft.com/office/drawing/2014/main" id="{D9548DD6-79C0-4C21-BA0A-A2E1DE51B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" r="3" b="3476"/>
          <a:stretch/>
        </p:blipFill>
        <p:spPr bwMode="auto">
          <a:xfrm>
            <a:off x="633999" y="620720"/>
            <a:ext cx="3993942" cy="55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81" name="Straight Connector 7180">
            <a:extLst>
              <a:ext uri="{FF2B5EF4-FFF2-40B4-BE49-F238E27FC236}">
                <a16:creationId xmlns:a16="http://schemas.microsoft.com/office/drawing/2014/main" id="{51DE2216-CEB9-4727-8B03-C982943C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388141"/>
            <a:ext cx="585216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19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mehrkostenfrei Fahrradfahren!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65282" cy="40233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sz="2800" dirty="0"/>
              <a:t>Mit </a:t>
            </a:r>
            <a:r>
              <a:rPr lang="de-DE" sz="2800" dirty="0" err="1">
                <a:solidFill>
                  <a:srgbClr val="0070C0"/>
                </a:solidFill>
              </a:rPr>
              <a:t>nextbike</a:t>
            </a:r>
            <a:r>
              <a:rPr lang="de-DE" sz="2800" dirty="0"/>
              <a:t> bis zu 60 Minuten durch die Stadt</a:t>
            </a:r>
          </a:p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r>
              <a:rPr lang="de-DE" sz="2800" dirty="0"/>
              <a:t>Bis zu zwei Fahrräder gleichzeitig!</a:t>
            </a:r>
          </a:p>
          <a:p>
            <a:pPr marL="0" indent="0">
              <a:buNone/>
            </a:pPr>
            <a:r>
              <a:rPr lang="de-DE" sz="2800" dirty="0"/>
              <a:t>Einfach mit der Uni-Mail bei </a:t>
            </a:r>
            <a:r>
              <a:rPr lang="de-DE" sz="2800" dirty="0" err="1"/>
              <a:t>Nextbike</a:t>
            </a:r>
            <a:r>
              <a:rPr lang="de-DE" sz="2800" dirty="0"/>
              <a:t> anmelden!</a:t>
            </a:r>
          </a:p>
          <a:p>
            <a:pPr marL="0" indent="0">
              <a:buNone/>
            </a:pPr>
            <a:endParaRPr lang="de-DE" sz="2800" dirty="0"/>
          </a:p>
          <a:p>
            <a:pPr marL="0" indent="0">
              <a:buNone/>
            </a:pPr>
            <a:r>
              <a:rPr lang="de-DE" sz="2800" dirty="0"/>
              <a:t>Nicht nur in Düsseldorf!</a:t>
            </a:r>
          </a:p>
          <a:p>
            <a:pPr marL="0" indent="0">
              <a:buNone/>
            </a:pPr>
            <a:r>
              <a:rPr lang="de-DE" sz="2800" dirty="0"/>
              <a:t>Alle Infos: </a:t>
            </a:r>
            <a:r>
              <a:rPr lang="de-DE" sz="2400" dirty="0">
                <a:hlinkClick r:id="rId3"/>
              </a:rPr>
              <a:t>https://www.nextbike.de/de/duesseldorf/campusbike/</a:t>
            </a:r>
            <a:endParaRPr lang="de-DE" sz="28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ABCB52-C464-481D-B181-66A0AD2E5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145092" y="2108072"/>
            <a:ext cx="7124890" cy="47499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1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36416A0D-95A8-FA62-4175-F70B94DF0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948" r="61878" b="5096"/>
          <a:stretch/>
        </p:blipFill>
        <p:spPr bwMode="auto">
          <a:xfrm>
            <a:off x="3068" y="0"/>
            <a:ext cx="4646574" cy="685800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281" y="595597"/>
            <a:ext cx="6876353" cy="1540223"/>
          </a:xfrm>
        </p:spPr>
        <p:txBody>
          <a:bodyPr>
            <a:normAutofit/>
          </a:bodyPr>
          <a:lstStyle/>
          <a:p>
            <a:pPr>
              <a:tabLst>
                <a:tab pos="1074738" algn="l"/>
              </a:tabLst>
            </a:pPr>
            <a:r>
              <a:rPr lang="de-DE" dirty="0">
                <a:solidFill>
                  <a:schemeClr val="bg1"/>
                </a:solidFill>
              </a:rPr>
              <a:t>Kulturstadt Düsseldorf: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ART:CARD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130" y="1963170"/>
            <a:ext cx="6250811" cy="42258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b="1" dirty="0" err="1">
                <a:solidFill>
                  <a:schemeClr val="bg1"/>
                </a:solidFill>
              </a:rPr>
              <a:t>Art:Card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junior</a:t>
            </a:r>
            <a:r>
              <a:rPr lang="de-DE" b="1" dirty="0">
                <a:solidFill>
                  <a:schemeClr val="bg1"/>
                </a:solidFill>
              </a:rPr>
              <a:t>: </a:t>
            </a:r>
            <a:r>
              <a:rPr lang="de-DE" dirty="0">
                <a:solidFill>
                  <a:schemeClr val="bg1"/>
                </a:solidFill>
              </a:rPr>
              <a:t>Bis 21 Jahre für 15 Euro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b="1" dirty="0" err="1">
                <a:solidFill>
                  <a:schemeClr val="bg1"/>
                </a:solidFill>
              </a:rPr>
              <a:t>Art:Card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student</a:t>
            </a:r>
            <a:r>
              <a:rPr lang="de-DE" b="1" dirty="0">
                <a:solidFill>
                  <a:schemeClr val="bg1"/>
                </a:solidFill>
              </a:rPr>
              <a:t>: </a:t>
            </a:r>
            <a:r>
              <a:rPr lang="de-DE" dirty="0">
                <a:solidFill>
                  <a:schemeClr val="bg1"/>
                </a:solidFill>
              </a:rPr>
              <a:t>40 Euro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chemeClr val="bg1"/>
                </a:solidFill>
              </a:rPr>
              <a:t>Gültig in 25 Düsseldorfer Museen für 12 Monate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Alle Infos</a:t>
            </a:r>
            <a:r>
              <a:rPr lang="de-DE" dirty="0"/>
              <a:t>: </a:t>
            </a:r>
            <a:r>
              <a:rPr lang="de-DE" b="1" dirty="0">
                <a:hlinkClick r:id="rId6"/>
              </a:rPr>
              <a:t>https://www.duesseldorf.de/kulturamt/kultur-duesseldorf/artcard.html</a:t>
            </a:r>
            <a:endParaRPr lang="de-DE" b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EA3986-06D4-2899-9351-DABB3FB889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1941" t="7337" r="31984" b="7153"/>
          <a:stretch/>
        </p:blipFill>
        <p:spPr>
          <a:xfrm>
            <a:off x="1312299" y="1656150"/>
            <a:ext cx="2263846" cy="3577402"/>
          </a:xfrm>
          <a:prstGeom prst="roundRect">
            <a:avLst>
              <a:gd name="adj" fmla="val 102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0232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0ABCB52-C464-481D-B181-66A0AD2E5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455F51">
                <a:shade val="45000"/>
                <a:satMod val="135000"/>
              </a:srgbClr>
              <a:prstClr val="white"/>
            </a:duotone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1853" b="10335"/>
          <a:stretch/>
        </p:blipFill>
        <p:spPr bwMode="auto">
          <a:xfrm>
            <a:off x="20" y="-1"/>
            <a:ext cx="4649625" cy="6858000"/>
          </a:xfrm>
          <a:prstGeom prst="rect">
            <a:avLst/>
          </a:prstGeom>
          <a:noFill/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1922241"/>
            <a:ext cx="6574112" cy="45993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chemeClr val="bg1"/>
                </a:solidFill>
              </a:rPr>
              <a:t>Spannende Stories und Tipps zu</a:t>
            </a:r>
          </a:p>
          <a:p>
            <a:pPr marL="0" indent="0">
              <a:buNone/>
            </a:pPr>
            <a:r>
              <a:rPr lang="de-DE" dirty="0" err="1">
                <a:solidFill>
                  <a:schemeClr val="bg1"/>
                </a:solidFill>
              </a:rPr>
              <a:t>Düsseldorfer:innen</a:t>
            </a: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Speis &amp; Trank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Kultur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Einkaufen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>
                <a:hlinkClick r:id="rId4"/>
              </a:rPr>
              <a:t>www.thedorf.de</a:t>
            </a:r>
            <a:r>
              <a:rPr lang="de-DE" b="1" dirty="0"/>
              <a:t> </a:t>
            </a:r>
            <a:r>
              <a:rPr lang="de-DE" b="1" dirty="0">
                <a:solidFill>
                  <a:schemeClr val="bg1"/>
                </a:solidFill>
              </a:rPr>
              <a:t>// auch als gedrucktes Magazin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04FAA9A-ACEF-823D-F2D6-48C9E5F8BFC1}"/>
              </a:ext>
            </a:extLst>
          </p:cNvPr>
          <p:cNvSpPr txBox="1">
            <a:spLocks/>
          </p:cNvSpPr>
          <p:nvPr/>
        </p:nvSpPr>
        <p:spPr>
          <a:xfrm>
            <a:off x="4742281" y="595599"/>
            <a:ext cx="6876353" cy="1540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Was geht im Dorf? </a:t>
            </a:r>
            <a:r>
              <a:rPr lang="de-DE" b="1" dirty="0">
                <a:solidFill>
                  <a:schemeClr val="bg1"/>
                </a:solidFill>
              </a:rPr>
              <a:t>TheDORF.DE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E26AF86-61F3-FB88-D926-2C862FD5F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32" y="2709251"/>
            <a:ext cx="3066002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01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0ABCB52-C464-481D-B181-66A0AD2E5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576" r="24576"/>
          <a:stretch/>
        </p:blipFill>
        <p:spPr bwMode="auto">
          <a:xfrm>
            <a:off x="20" y="-1"/>
            <a:ext cx="4649625" cy="6858000"/>
          </a:xfrm>
          <a:prstGeom prst="rect">
            <a:avLst/>
          </a:prstGeom>
          <a:noFill/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1922241"/>
            <a:ext cx="6574112" cy="45993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Rabatte auf vielen Websites und in vielen Onlineshops</a:t>
            </a:r>
          </a:p>
          <a:p>
            <a:pPr marL="0" indent="0">
              <a:buNone/>
            </a:pPr>
            <a:r>
              <a:rPr lang="de-DE" b="1" dirty="0" err="1">
                <a:solidFill>
                  <a:schemeClr val="bg1"/>
                </a:solidFill>
              </a:rPr>
              <a:t>Unidays</a:t>
            </a:r>
            <a:r>
              <a:rPr lang="de-DE" dirty="0">
                <a:solidFill>
                  <a:schemeClr val="bg1"/>
                </a:solidFill>
              </a:rPr>
              <a:t> ist kostenfrei, behält sich aber vor, Eure Einkäufe zu tracken und neben </a:t>
            </a:r>
            <a:r>
              <a:rPr lang="de-DE" dirty="0" err="1">
                <a:solidFill>
                  <a:schemeClr val="bg1"/>
                </a:solidFill>
              </a:rPr>
              <a:t>Nutzer:innenprofilen</a:t>
            </a:r>
            <a:r>
              <a:rPr lang="de-DE" dirty="0">
                <a:solidFill>
                  <a:schemeClr val="bg1"/>
                </a:solidFill>
              </a:rPr>
              <a:t> z. B. auch eure Profilfotos (sofern hochgeladen) weiterzugeben etc.</a:t>
            </a: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Die </a:t>
            </a:r>
            <a:r>
              <a:rPr lang="de-DE" b="1" dirty="0">
                <a:solidFill>
                  <a:schemeClr val="bg1"/>
                </a:solidFill>
              </a:rPr>
              <a:t>International Student Identity Card (ISIC) </a:t>
            </a:r>
            <a:r>
              <a:rPr lang="de-DE" dirty="0">
                <a:solidFill>
                  <a:schemeClr val="bg1"/>
                </a:solidFill>
              </a:rPr>
              <a:t>ist nichtkommerziell und nutzt Eure Daten nur nach ausdrücklicher Zustimmung. Kostet 15€/Jahr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04FAA9A-ACEF-823D-F2D6-48C9E5F8BFC1}"/>
              </a:ext>
            </a:extLst>
          </p:cNvPr>
          <p:cNvSpPr txBox="1">
            <a:spLocks/>
          </p:cNvSpPr>
          <p:nvPr/>
        </p:nvSpPr>
        <p:spPr>
          <a:xfrm>
            <a:off x="4742281" y="595599"/>
            <a:ext cx="6876353" cy="1540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Vorteile Für </a:t>
            </a:r>
            <a:r>
              <a:rPr lang="de-DE" dirty="0" err="1">
                <a:solidFill>
                  <a:schemeClr val="bg1"/>
                </a:solidFill>
              </a:rPr>
              <a:t>studis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r>
              <a:rPr lang="de-DE" b="1" dirty="0" err="1">
                <a:solidFill>
                  <a:schemeClr val="bg1"/>
                </a:solidFill>
              </a:rPr>
              <a:t>unidays</a:t>
            </a:r>
            <a:r>
              <a:rPr lang="de-DE" b="1" dirty="0">
                <a:solidFill>
                  <a:schemeClr val="bg1"/>
                </a:solidFill>
              </a:rPr>
              <a:t> &amp; ISIC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E26AF86-61F3-FB88-D926-2C862FD5FB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224" t="16822" r="6946" b="16822"/>
          <a:stretch/>
        </p:blipFill>
        <p:spPr>
          <a:xfrm>
            <a:off x="1269241" y="2315458"/>
            <a:ext cx="2088108" cy="8889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240E2DC-CD39-CC8C-4FA1-511F48B0C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240" y="3204446"/>
            <a:ext cx="2096200" cy="10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4447B9B-86DA-44D8-A47F-C1EEAD234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D592B85-3A67-4F07-9315-79065B1D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7553E43E-8685-47C2-A90C-D7FB9C8E9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04FAA9A-ACEF-823D-F2D6-48C9E5F8BFC1}"/>
              </a:ext>
            </a:extLst>
          </p:cNvPr>
          <p:cNvSpPr txBox="1">
            <a:spLocks/>
          </p:cNvSpPr>
          <p:nvPr/>
        </p:nvSpPr>
        <p:spPr>
          <a:xfrm>
            <a:off x="636805" y="640080"/>
            <a:ext cx="3378099" cy="303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400" spc="200" dirty="0"/>
              <a:t>Was </a:t>
            </a:r>
            <a:r>
              <a:rPr lang="en-US" sz="4400" spc="200" dirty="0" err="1"/>
              <a:t>geht</a:t>
            </a:r>
            <a:r>
              <a:rPr lang="en-US" sz="4400" spc="200" dirty="0"/>
              <a:t> </a:t>
            </a:r>
            <a:r>
              <a:rPr lang="en-US" sz="4400" spc="200" dirty="0" err="1"/>
              <a:t>im</a:t>
            </a:r>
            <a:r>
              <a:rPr lang="en-US" sz="4400" spc="200" dirty="0"/>
              <a:t> Dorf? </a:t>
            </a:r>
          </a:p>
          <a:p>
            <a:pPr algn="r">
              <a:spcAft>
                <a:spcPts val="600"/>
              </a:spcAft>
            </a:pPr>
            <a:r>
              <a:rPr lang="en-US" sz="4400" b="1" spc="200" dirty="0" err="1"/>
              <a:t>Ersti</a:t>
            </a:r>
            <a:r>
              <a:rPr lang="en-US" sz="4400" b="1" spc="200" dirty="0"/>
              <a:t>-Party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05BDAE-DE9E-4332-8C5D-69C27B697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Ein Bild, das Text, Schrift, Grafikdesign, Grafiken enthält.&#10;&#10;Automatisch generierte Beschreibung">
            <a:extLst>
              <a:ext uri="{FF2B5EF4-FFF2-40B4-BE49-F238E27FC236}">
                <a16:creationId xmlns:a16="http://schemas.microsoft.com/office/drawing/2014/main" id="{4254951A-DD27-EC24-C101-22597DD66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369" y="679494"/>
            <a:ext cx="4490946" cy="557881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A368CB-81D0-9054-DCE7-9CB3C63ECFC2}"/>
              </a:ext>
            </a:extLst>
          </p:cNvPr>
          <p:cNvSpPr txBox="1"/>
          <p:nvPr/>
        </p:nvSpPr>
        <p:spPr>
          <a:xfrm>
            <a:off x="700698" y="4682131"/>
            <a:ext cx="4490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92D050"/>
                </a:solidFill>
                <a:effectLst/>
                <a:latin typeface="ArialMT"/>
              </a:rPr>
              <a:t>https://</a:t>
            </a:r>
            <a:r>
              <a:rPr lang="de-DE" sz="1800" dirty="0" err="1">
                <a:solidFill>
                  <a:srgbClr val="92D050"/>
                </a:solidFill>
                <a:effectLst/>
                <a:latin typeface="ArialMT"/>
              </a:rPr>
              <a:t>www.eventbrite.de</a:t>
            </a:r>
            <a:r>
              <a:rPr lang="de-DE" sz="1800" dirty="0">
                <a:solidFill>
                  <a:srgbClr val="92D050"/>
                </a:solidFill>
                <a:effectLst/>
                <a:latin typeface="ArialMT"/>
              </a:rPr>
              <a:t>/</a:t>
            </a:r>
            <a:r>
              <a:rPr lang="de-DE" sz="1800" dirty="0" err="1">
                <a:solidFill>
                  <a:srgbClr val="92D050"/>
                </a:solidFill>
                <a:effectLst/>
                <a:latin typeface="ArialMT"/>
              </a:rPr>
              <a:t>e</a:t>
            </a:r>
            <a:r>
              <a:rPr lang="de-DE" sz="1800" dirty="0">
                <a:solidFill>
                  <a:srgbClr val="92D050"/>
                </a:solidFill>
                <a:effectLst/>
                <a:latin typeface="ArialMT"/>
              </a:rPr>
              <a:t>/die-ersti-party-tickets-1004427799587 </a:t>
            </a:r>
            <a:endParaRPr lang="de-DE" dirty="0">
              <a:solidFill>
                <a:srgbClr val="92D050"/>
              </a:solidFill>
              <a:effectLst/>
            </a:endParaRPr>
          </a:p>
          <a:p>
            <a:endParaRPr lang="de-DE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99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id="{5623CB30-4BB7-4460-B3F9-F7129671E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872" y="643467"/>
            <a:ext cx="3473009" cy="5571066"/>
          </a:xfrm>
        </p:spPr>
        <p:txBody>
          <a:bodyPr>
            <a:normAutofit/>
          </a:bodyPr>
          <a:lstStyle/>
          <a:p>
            <a:r>
              <a:rPr lang="de-DE"/>
              <a:t>Ausrichtung des Studiengangs</a:t>
            </a:r>
            <a:endParaRPr lang="de-DE" dirty="0"/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EF0BD310-B3D2-4A7F-BB39-05C1A1A0D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53463" y="2514600"/>
            <a:ext cx="0" cy="1828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ED66AC9F-2A89-40CD-F5B2-1ADFA85504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280202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51953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376AB-4AB8-4F31-AA63-DB25A79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 guter </a:t>
            </a:r>
            <a:r>
              <a:rPr lang="de-DE" err="1"/>
              <a:t>letzt</a:t>
            </a:r>
            <a:r>
              <a:rPr lang="de-DE"/>
              <a:t>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3053F-F62E-42E7-96C4-1B3BE89A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86000"/>
            <a:ext cx="7211957" cy="402336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chemeClr val="accent2">
                    <a:lumMod val="75000"/>
                  </a:schemeClr>
                </a:solidFill>
              </a:rPr>
              <a:t>Habt Spaß </a:t>
            </a:r>
            <a:r>
              <a:rPr lang="de-DE" sz="3200" dirty="0"/>
              <a:t>im und am Studium!</a:t>
            </a:r>
          </a:p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chemeClr val="accent2">
                    <a:lumMod val="75000"/>
                  </a:schemeClr>
                </a:solidFill>
              </a:rPr>
              <a:t>Engagiert Euch! </a:t>
            </a:r>
            <a:r>
              <a:rPr lang="de-DE" sz="3200" dirty="0"/>
              <a:t>Als </a:t>
            </a:r>
            <a:r>
              <a:rPr lang="de-DE" sz="3200" dirty="0" err="1"/>
              <a:t>Psycholog:innen</a:t>
            </a:r>
            <a:r>
              <a:rPr lang="de-DE" sz="3200" dirty="0"/>
              <a:t> ist Eurer gesellschaftliches Engagement viel wert!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Denkt über einen </a:t>
            </a:r>
            <a:r>
              <a:rPr lang="de-DE" sz="3200" b="1" dirty="0">
                <a:solidFill>
                  <a:schemeClr val="accent2">
                    <a:lumMod val="75000"/>
                  </a:schemeClr>
                </a:solidFill>
              </a:rPr>
              <a:t>ERASMUS</a:t>
            </a:r>
            <a:r>
              <a:rPr lang="de-DE" sz="3200" dirty="0"/>
              <a:t>-Austausch nach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F77D1E0-3902-40ED-8D68-E30A5B23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6084" y="2084832"/>
            <a:ext cx="2977640" cy="30273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976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Rectangle 4130">
            <a:extLst>
              <a:ext uri="{FF2B5EF4-FFF2-40B4-BE49-F238E27FC236}">
                <a16:creationId xmlns:a16="http://schemas.microsoft.com/office/drawing/2014/main" id="{D5523BF6-8865-48E5-97BC-E5F426458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4133" name="Straight Connector 4132">
            <a:extLst>
              <a:ext uri="{FF2B5EF4-FFF2-40B4-BE49-F238E27FC236}">
                <a16:creationId xmlns:a16="http://schemas.microsoft.com/office/drawing/2014/main" id="{25E1A445-F7EF-41B3-B20D-1112A814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5" name="Rectangle 4134">
            <a:extLst>
              <a:ext uri="{FF2B5EF4-FFF2-40B4-BE49-F238E27FC236}">
                <a16:creationId xmlns:a16="http://schemas.microsoft.com/office/drawing/2014/main" id="{A85A6920-5D8D-4984-AC95-A430FBB6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15C171F-C98D-474F-8D31-21E6D4515406}"/>
              </a:ext>
            </a:extLst>
          </p:cNvPr>
          <p:cNvSpPr txBox="1">
            <a:spLocks/>
          </p:cNvSpPr>
          <p:nvPr/>
        </p:nvSpPr>
        <p:spPr>
          <a:xfrm>
            <a:off x="5258134" y="640080"/>
            <a:ext cx="6293689" cy="36524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Danke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fürs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zuhören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:)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444325D-729B-4073-AC5B-34982EF54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91"/>
          <a:stretch/>
        </p:blipFill>
        <p:spPr bwMode="auto">
          <a:xfrm>
            <a:off x="633999" y="620720"/>
            <a:ext cx="3993942" cy="55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37" name="Straight Connector 4136">
            <a:extLst>
              <a:ext uri="{FF2B5EF4-FFF2-40B4-BE49-F238E27FC236}">
                <a16:creationId xmlns:a16="http://schemas.microsoft.com/office/drawing/2014/main" id="{51DE2216-CEB9-4727-8B03-C982943C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388141"/>
            <a:ext cx="585216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615CB7A0-805A-246C-63AC-D3B087FBF505}"/>
              </a:ext>
            </a:extLst>
          </p:cNvPr>
          <p:cNvSpPr txBox="1"/>
          <p:nvPr/>
        </p:nvSpPr>
        <p:spPr>
          <a:xfrm>
            <a:off x="5293214" y="4766816"/>
            <a:ext cx="5852158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… und </a:t>
            </a:r>
            <a:r>
              <a:rPr lang="en-US" sz="2400" dirty="0" err="1">
                <a:solidFill>
                  <a:schemeClr val="tx1"/>
                </a:solidFill>
              </a:rPr>
              <a:t>viel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Spaß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Studium</a:t>
            </a:r>
            <a:r>
              <a:rPr lang="en-US" sz="2400" dirty="0">
                <a:solidFill>
                  <a:schemeClr val="tx1"/>
                </a:solidFill>
              </a:rPr>
              <a:t> an der HHU!</a:t>
            </a: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133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Auf einen Blick</a:t>
            </a:r>
            <a:endParaRPr lang="de-DE" dirty="0"/>
          </a:p>
        </p:txBody>
      </p:sp>
      <p:sp>
        <p:nvSpPr>
          <p:cNvPr id="5" name="AutoShape 4" descr="Bildergebnis für männchen idee clipar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3334441-E52D-45FD-A017-ACEEBA02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59429"/>
            <a:ext cx="10427643" cy="3672113"/>
          </a:xfrm>
        </p:spPr>
        <p:txBody>
          <a:bodyPr>
            <a:normAutofit fontScale="55000" lnSpcReduction="20000"/>
          </a:bodyPr>
          <a:lstStyle/>
          <a:p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</a:rPr>
              <a:t>Ansprechpartner</a:t>
            </a:r>
            <a:r>
              <a:rPr lang="en-US" sz="4800" dirty="0"/>
              <a:t>:  http://www.psychologie.hhu.de/ansprechpartnerinnen.html</a:t>
            </a:r>
          </a:p>
          <a:p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</a:rPr>
              <a:t>Fachschaft</a:t>
            </a:r>
            <a:r>
              <a:rPr lang="en-US" sz="4800" dirty="0"/>
              <a:t>: http://www.psychologie.hhu.de/fachschaft.html</a:t>
            </a:r>
          </a:p>
          <a:p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</a:rPr>
              <a:t>Infos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</a:rPr>
              <a:t>über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</a:rPr>
              <a:t>Prüfung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:  </a:t>
            </a:r>
            <a:r>
              <a:rPr lang="en-US" sz="4800" dirty="0"/>
              <a:t>http://www.psychologie.hhu.de/studium/bachelor-of-science-studiengang/pruefungsausschuss.html</a:t>
            </a:r>
          </a:p>
          <a:p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</a:rPr>
              <a:t>Infos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</a:rPr>
              <a:t>über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</a:rPr>
              <a:t>Prüfungsperioden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sz="4800" dirty="0"/>
              <a:t>  http://www.psychologie.hhu.de/studium/bachelor-of-science-studiengang/pruefungstermine-und-krankmeldungen.html</a:t>
            </a:r>
          </a:p>
          <a:p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</a:rPr>
              <a:t>Studienberatung</a:t>
            </a:r>
            <a:r>
              <a:rPr lang="en-US" sz="4800" dirty="0"/>
              <a:t>:  http://www.psychologie.hhu.de/studium/bachelor-of-science-studiengang/studienberatung.html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B21CACC-BF18-08B9-0602-1AA0B295E57F}"/>
              </a:ext>
            </a:extLst>
          </p:cNvPr>
          <p:cNvSpPr txBox="1">
            <a:spLocks/>
          </p:cNvSpPr>
          <p:nvPr/>
        </p:nvSpPr>
        <p:spPr>
          <a:xfrm>
            <a:off x="6237949" y="6034392"/>
            <a:ext cx="7080721" cy="476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…Und bitte checkt eure </a:t>
            </a:r>
            <a:r>
              <a:rPr lang="de-DE" sz="3600" dirty="0" err="1"/>
              <a:t>mails</a:t>
            </a:r>
            <a:r>
              <a:rPr lang="de-DE" sz="3600" dirty="0"/>
              <a:t> &lt;3 </a:t>
            </a:r>
          </a:p>
        </p:txBody>
      </p:sp>
    </p:spTree>
    <p:extLst>
      <p:ext uri="{BB962C8B-B14F-4D97-AF65-F5344CB8AC3E}">
        <p14:creationId xmlns:p14="http://schemas.microsoft.com/office/powerpoint/2010/main" val="7521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5EFDC97-D5FE-4FD1-96F6-22A9E19F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01" y="566748"/>
            <a:ext cx="9720072" cy="1499616"/>
          </a:xfrm>
        </p:spPr>
        <p:txBody>
          <a:bodyPr/>
          <a:lstStyle/>
          <a:p>
            <a:r>
              <a:rPr lang="de-DE" dirty="0"/>
              <a:t>Math.-Nat.-Fak.?!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7785F496-23F8-45B8-AF9A-53C7FD53E3C4}"/>
              </a:ext>
            </a:extLst>
          </p:cNvPr>
          <p:cNvSpPr>
            <a:spLocks/>
          </p:cNvSpPr>
          <p:nvPr/>
        </p:nvSpPr>
        <p:spPr bwMode="auto">
          <a:xfrm>
            <a:off x="771525" y="1933232"/>
            <a:ext cx="10796361" cy="464475"/>
          </a:xfrm>
          <a:prstGeom prst="roundRect">
            <a:avLst>
              <a:gd name="adj" fmla="val 15000"/>
            </a:avLst>
          </a:prstGeom>
          <a:solidFill>
            <a:schemeClr val="accent3">
              <a:lumMod val="40000"/>
              <a:lumOff val="60000"/>
            </a:schemeClr>
          </a:solidFill>
          <a:ln w="25400" cap="flat">
            <a:solidFill>
              <a:schemeClr val="accent3">
                <a:lumMod val="75000"/>
              </a:schemeClr>
            </a:solidFill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ea typeface="Palatino" charset="0"/>
                <a:cs typeface="Palatino" charset="0"/>
              </a:rPr>
              <a:t>Universität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802DF4-A176-4B4B-90CD-BCADFA11C633}"/>
              </a:ext>
            </a:extLst>
          </p:cNvPr>
          <p:cNvGrpSpPr>
            <a:grpSpLocks/>
          </p:cNvGrpSpPr>
          <p:nvPr/>
        </p:nvGrpSpPr>
        <p:grpSpPr bwMode="auto">
          <a:xfrm>
            <a:off x="771525" y="2529401"/>
            <a:ext cx="10775763" cy="1299195"/>
            <a:chOff x="0" y="0"/>
            <a:chExt cx="13104" cy="1391"/>
          </a:xfrm>
          <a:solidFill>
            <a:srgbClr val="FEECFB"/>
          </a:solidFill>
        </p:grpSpPr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65CD732D-4578-4C4B-B23C-3D7C00C13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76"/>
              <a:ext cx="1514" cy="715"/>
            </a:xfrm>
            <a:prstGeom prst="roundRect">
              <a:avLst>
                <a:gd name="adj" fmla="val 13042"/>
              </a:avLst>
            </a:prstGeom>
            <a:grpFill/>
            <a:ln w="25400">
              <a:solidFill>
                <a:srgbClr val="F9B1F7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de-DE" dirty="0">
                  <a:ea typeface="Palatino" charset="0"/>
                  <a:cs typeface="Palatino" charset="0"/>
                </a:rPr>
                <a:t>Medizinische</a:t>
              </a:r>
              <a:r>
                <a:rPr lang="en-US" dirty="0">
                  <a:ea typeface="Palatino" charset="0"/>
                  <a:cs typeface="Palatino" charset="0"/>
                </a:rPr>
                <a:t> </a:t>
              </a:r>
              <a:r>
                <a:rPr lang="en-US" dirty="0" err="1">
                  <a:ea typeface="Palatino" charset="0"/>
                  <a:cs typeface="Palatino" charset="0"/>
                </a:rPr>
                <a:t>Fakultät</a:t>
              </a:r>
              <a:endParaRPr lang="en-US" dirty="0">
                <a:ea typeface="Palatino" charset="0"/>
                <a:cs typeface="Palatino" charset="0"/>
              </a:endParaRPr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D94BAB3F-276A-4904-8416-FB7DE1230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" y="693"/>
              <a:ext cx="1829" cy="681"/>
            </a:xfrm>
            <a:prstGeom prst="roundRect">
              <a:avLst>
                <a:gd name="adj" fmla="val 13042"/>
              </a:avLst>
            </a:prstGeom>
            <a:grpFill/>
            <a:ln w="25400">
              <a:solidFill>
                <a:srgbClr val="F9B1F7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dirty="0" err="1">
                  <a:ea typeface="Palatino" charset="0"/>
                  <a:cs typeface="Palatino" charset="0"/>
                </a:rPr>
                <a:t>Philosophische</a:t>
              </a:r>
              <a:r>
                <a:rPr lang="en-US" dirty="0">
                  <a:ea typeface="Palatino" charset="0"/>
                  <a:cs typeface="Palatino" charset="0"/>
                </a:rPr>
                <a:t> </a:t>
              </a:r>
              <a:r>
                <a:rPr lang="en-US" dirty="0" err="1">
                  <a:ea typeface="Palatino" charset="0"/>
                  <a:cs typeface="Palatino" charset="0"/>
                </a:rPr>
                <a:t>Fakultät</a:t>
              </a:r>
              <a:endParaRPr lang="en-US" dirty="0">
                <a:ea typeface="Palatino" charset="0"/>
                <a:cs typeface="Palatino" charset="0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0BBA0F4F-1CA1-44B6-8D11-82A3C439B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" y="693"/>
              <a:ext cx="544" cy="698"/>
            </a:xfrm>
            <a:prstGeom prst="roundRect">
              <a:avLst>
                <a:gd name="adj" fmla="val 22056"/>
              </a:avLst>
            </a:prstGeom>
            <a:grpFill/>
            <a:ln w="25400">
              <a:solidFill>
                <a:srgbClr val="F9B1F7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2800" dirty="0">
                  <a:ea typeface="Palatino" charset="0"/>
                  <a:cs typeface="Palatino" charset="0"/>
                </a:rPr>
                <a:t>…</a:t>
              </a:r>
              <a:endParaRPr lang="en-US" dirty="0">
                <a:ea typeface="Palatino" charset="0"/>
                <a:cs typeface="Palatino" charset="0"/>
              </a:endParaRPr>
            </a:p>
          </p:txBody>
        </p:sp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F8CB05BB-A835-421D-B5D8-B298C76CF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" y="676"/>
              <a:ext cx="8847" cy="698"/>
            </a:xfrm>
            <a:prstGeom prst="roundRect">
              <a:avLst>
                <a:gd name="adj" fmla="val 13042"/>
              </a:avLst>
            </a:prstGeom>
            <a:grpFill/>
            <a:ln w="25400">
              <a:solidFill>
                <a:srgbClr val="F9B1F7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de-DE" sz="2400" dirty="0">
                  <a:ea typeface="Palatino" charset="0"/>
                  <a:cs typeface="Palatino" charset="0"/>
                </a:rPr>
                <a:t>Mathematisch-Naturwissenschaftliche</a:t>
              </a:r>
              <a:r>
                <a:rPr lang="en-US" sz="2400" dirty="0">
                  <a:ea typeface="Palatino" charset="0"/>
                  <a:cs typeface="Palatino" charset="0"/>
                </a:rPr>
                <a:t> </a:t>
              </a:r>
              <a:r>
                <a:rPr lang="en-US" sz="2400" dirty="0" err="1">
                  <a:ea typeface="Palatino" charset="0"/>
                  <a:cs typeface="Palatino" charset="0"/>
                </a:rPr>
                <a:t>Fakultät</a:t>
              </a:r>
              <a:endParaRPr lang="en-US" sz="2400" dirty="0">
                <a:ea typeface="Palatino" charset="0"/>
                <a:cs typeface="Palatino" charset="0"/>
              </a:endParaRPr>
            </a:p>
          </p:txBody>
        </p:sp>
        <p:sp>
          <p:nvSpPr>
            <p:cNvPr id="13" name="AutoShape 12">
              <a:extLst>
                <a:ext uri="{FF2B5EF4-FFF2-40B4-BE49-F238E27FC236}">
                  <a16:creationId xmlns:a16="http://schemas.microsoft.com/office/drawing/2014/main" id="{F5E90344-286E-4F2F-9BA7-15ACF35C8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3104" cy="552"/>
            </a:xfrm>
            <a:prstGeom prst="roundRect">
              <a:avLst>
                <a:gd name="adj" fmla="val 21736"/>
              </a:avLst>
            </a:prstGeom>
            <a:grpFill/>
            <a:ln w="25400" cap="flat">
              <a:solidFill>
                <a:srgbClr val="F9B1F7"/>
              </a:solidFill>
              <a:miter lim="800000"/>
              <a:headEnd type="none" w="med" len="med"/>
              <a:tailEnd type="none" w="med" len="med"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de-DE" sz="2800" dirty="0">
                  <a:ea typeface="Palatino" charset="0"/>
                  <a:cs typeface="Palatino" charset="0"/>
                </a:rPr>
                <a:t>Fakultäten</a:t>
              </a:r>
              <a:endParaRPr lang="de-DE" dirty="0">
                <a:ea typeface="Palatino" charset="0"/>
                <a:cs typeface="Palatino" charset="0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046CC0A9-0BD0-4C9F-8C6B-B7EFAC9C9C32}"/>
              </a:ext>
            </a:extLst>
          </p:cNvPr>
          <p:cNvGrpSpPr>
            <a:grpSpLocks/>
          </p:cNvGrpSpPr>
          <p:nvPr/>
        </p:nvGrpSpPr>
        <p:grpSpPr bwMode="auto">
          <a:xfrm>
            <a:off x="4261011" y="3908600"/>
            <a:ext cx="7306875" cy="922220"/>
            <a:chOff x="0" y="22"/>
            <a:chExt cx="7760" cy="1295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56B6B88B-F837-4824-A905-17CE4E2CE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59"/>
              <a:ext cx="935" cy="658"/>
            </a:xfrm>
            <a:prstGeom prst="roundRect">
              <a:avLst>
                <a:gd name="adj" fmla="val 1304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2400" dirty="0" err="1">
                  <a:ea typeface="Palatino" charset="0"/>
                  <a:cs typeface="Palatino" charset="0"/>
                </a:rPr>
                <a:t>Mathe</a:t>
              </a:r>
              <a:endParaRPr lang="en-US" dirty="0">
                <a:ea typeface="Palatino" charset="0"/>
                <a:cs typeface="Palatino" charset="0"/>
              </a:endParaRPr>
            </a:p>
          </p:txBody>
        </p:sp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FC1A2CD1-F807-43A0-80BF-939910760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" y="659"/>
              <a:ext cx="696" cy="658"/>
            </a:xfrm>
            <a:prstGeom prst="roundRect">
              <a:avLst>
                <a:gd name="adj" fmla="val 17241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2400" dirty="0">
                  <a:ea typeface="Palatino" charset="0"/>
                  <a:cs typeface="Palatino" charset="0"/>
                </a:rPr>
                <a:t>Bio</a:t>
              </a:r>
              <a:endParaRPr lang="en-US" dirty="0">
                <a:ea typeface="Palatino" charset="0"/>
                <a:cs typeface="Palatino" charset="0"/>
              </a:endParaRPr>
            </a:p>
          </p:txBody>
        </p:sp>
        <p:sp>
          <p:nvSpPr>
            <p:cNvPr id="23" name="AutoShape 4">
              <a:extLst>
                <a:ext uri="{FF2B5EF4-FFF2-40B4-BE49-F238E27FC236}">
                  <a16:creationId xmlns:a16="http://schemas.microsoft.com/office/drawing/2014/main" id="{65C2A948-C414-4D38-A324-B2C7CFAC8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708"/>
              <a:ext cx="5406" cy="609"/>
            </a:xfrm>
            <a:prstGeom prst="roundRect">
              <a:avLst>
                <a:gd name="adj" fmla="val 1304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2400" dirty="0" err="1">
                  <a:ea typeface="Palatino" charset="0"/>
                  <a:cs typeface="Palatino" charset="0"/>
                </a:rPr>
                <a:t>Institut</a:t>
              </a:r>
              <a:r>
                <a:rPr lang="en-US" sz="2400" dirty="0">
                  <a:ea typeface="Palatino" charset="0"/>
                  <a:cs typeface="Palatino" charset="0"/>
                </a:rPr>
                <a:t> für </a:t>
              </a:r>
              <a:r>
                <a:rPr lang="en-US" sz="2400" dirty="0" err="1">
                  <a:ea typeface="Palatino" charset="0"/>
                  <a:cs typeface="Palatino" charset="0"/>
                </a:rPr>
                <a:t>experimentelle</a:t>
              </a:r>
              <a:r>
                <a:rPr lang="en-US" sz="2400" dirty="0">
                  <a:ea typeface="Palatino" charset="0"/>
                  <a:cs typeface="Palatino" charset="0"/>
                </a:rPr>
                <a:t> </a:t>
              </a:r>
              <a:r>
                <a:rPr lang="en-US" sz="2400" dirty="0" err="1">
                  <a:ea typeface="Palatino" charset="0"/>
                  <a:cs typeface="Palatino" charset="0"/>
                </a:rPr>
                <a:t>Psychologie</a:t>
              </a:r>
              <a:endParaRPr lang="en-US" sz="2400" dirty="0">
                <a:ea typeface="Palatino" charset="0"/>
                <a:cs typeface="Palatino" charset="0"/>
              </a:endParaRPr>
            </a:p>
          </p:txBody>
        </p:sp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BF32CC03-1DC2-4E33-B478-440240B02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" y="659"/>
              <a:ext cx="415" cy="658"/>
            </a:xfrm>
            <a:prstGeom prst="roundRect">
              <a:avLst>
                <a:gd name="adj" fmla="val 2777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2400" dirty="0">
                  <a:ea typeface="Palatino" charset="0"/>
                  <a:cs typeface="Palatino" charset="0"/>
                </a:rPr>
                <a:t>…</a:t>
              </a:r>
              <a:endParaRPr lang="en-US" dirty="0">
                <a:ea typeface="Palatino" charset="0"/>
                <a:cs typeface="Palatino" charset="0"/>
              </a:endParaRPr>
            </a:p>
          </p:txBody>
        </p:sp>
        <p:sp>
          <p:nvSpPr>
            <p:cNvPr id="25" name="AutoShape 6">
              <a:extLst>
                <a:ext uri="{FF2B5EF4-FFF2-40B4-BE49-F238E27FC236}">
                  <a16:creationId xmlns:a16="http://schemas.microsoft.com/office/drawing/2014/main" id="{01146C13-3564-4D8A-BE25-831B892EF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2"/>
              <a:ext cx="7760" cy="473"/>
            </a:xfrm>
            <a:prstGeom prst="roundRect">
              <a:avLst>
                <a:gd name="adj" fmla="val 21736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5400" cap="flat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 type="none" w="med" len="med"/>
              <a:tailEnd type="none" w="med" len="med"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2400" dirty="0">
                  <a:ea typeface="Palatino" charset="0"/>
                  <a:cs typeface="Palatino" charset="0"/>
                </a:rPr>
                <a:t>Institute</a:t>
              </a:r>
            </a:p>
          </p:txBody>
        </p:sp>
      </p:grpSp>
      <p:grpSp>
        <p:nvGrpSpPr>
          <p:cNvPr id="26" name="Group 13">
            <a:extLst>
              <a:ext uri="{FF2B5EF4-FFF2-40B4-BE49-F238E27FC236}">
                <a16:creationId xmlns:a16="http://schemas.microsoft.com/office/drawing/2014/main" id="{1AED7BFE-DE2F-46B5-8FF1-7F4128DFAF57}"/>
              </a:ext>
            </a:extLst>
          </p:cNvPr>
          <p:cNvGrpSpPr>
            <a:grpSpLocks/>
          </p:cNvGrpSpPr>
          <p:nvPr/>
        </p:nvGrpSpPr>
        <p:grpSpPr bwMode="auto">
          <a:xfrm>
            <a:off x="6606347" y="4982505"/>
            <a:ext cx="4961540" cy="1213071"/>
            <a:chOff x="-24" y="-48"/>
            <a:chExt cx="5400" cy="1233"/>
          </a:xfrm>
          <a:solidFill>
            <a:srgbClr val="F2E5FF"/>
          </a:solidFill>
        </p:grpSpPr>
        <p:sp>
          <p:nvSpPr>
            <p:cNvPr id="27" name="AutoShape 14">
              <a:extLst>
                <a:ext uri="{FF2B5EF4-FFF2-40B4-BE49-F238E27FC236}">
                  <a16:creationId xmlns:a16="http://schemas.microsoft.com/office/drawing/2014/main" id="{A40B3E23-49D4-4100-ABF0-1AC8D80B1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547"/>
              <a:ext cx="1465" cy="638"/>
            </a:xfrm>
            <a:prstGeom prst="roundRect">
              <a:avLst>
                <a:gd name="adj" fmla="val 11537"/>
              </a:avLst>
            </a:prstGeom>
            <a:grpFill/>
            <a:ln w="25400">
              <a:solidFill>
                <a:srgbClr val="EEA7FF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4000" dirty="0">
                  <a:ea typeface="Palatino" charset="0"/>
                  <a:cs typeface="Palatino" charset="0"/>
                </a:rPr>
                <a:t>...</a:t>
              </a:r>
              <a:endParaRPr lang="en-US" dirty="0">
                <a:ea typeface="Palatino" charset="0"/>
                <a:cs typeface="Palatino" charset="0"/>
              </a:endParaRPr>
            </a:p>
          </p:txBody>
        </p:sp>
        <p:sp>
          <p:nvSpPr>
            <p:cNvPr id="28" name="AutoShape 15">
              <a:extLst>
                <a:ext uri="{FF2B5EF4-FFF2-40B4-BE49-F238E27FC236}">
                  <a16:creationId xmlns:a16="http://schemas.microsoft.com/office/drawing/2014/main" id="{51F88F36-9B91-4040-89E7-C361D8D1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4" y="547"/>
              <a:ext cx="1944" cy="638"/>
            </a:xfrm>
            <a:prstGeom prst="roundRect">
              <a:avLst>
                <a:gd name="adj" fmla="val 11537"/>
              </a:avLst>
            </a:prstGeom>
            <a:grpFill/>
            <a:ln w="25400">
              <a:solidFill>
                <a:srgbClr val="EEA7FF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2000" dirty="0" err="1">
                  <a:ea typeface="Palatino" charset="0"/>
                  <a:cs typeface="Palatino" charset="0"/>
                </a:rPr>
                <a:t>Differentielle</a:t>
              </a:r>
              <a:r>
                <a:rPr lang="en-US" sz="2000" dirty="0">
                  <a:ea typeface="Palatino" charset="0"/>
                  <a:cs typeface="Palatino" charset="0"/>
                </a:rPr>
                <a:t> </a:t>
              </a:r>
              <a:r>
                <a:rPr lang="en-US" sz="2000" dirty="0" err="1">
                  <a:ea typeface="Palatino" charset="0"/>
                  <a:cs typeface="Palatino" charset="0"/>
                </a:rPr>
                <a:t>Psychologie</a:t>
              </a:r>
              <a:endParaRPr lang="en-US" sz="2000" dirty="0">
                <a:ea typeface="Palatino" charset="0"/>
                <a:cs typeface="Palatino" charset="0"/>
              </a:endParaRPr>
            </a:p>
          </p:txBody>
        </p:sp>
        <p:sp>
          <p:nvSpPr>
            <p:cNvPr id="29" name="AutoShape 16">
              <a:extLst>
                <a:ext uri="{FF2B5EF4-FFF2-40B4-BE49-F238E27FC236}">
                  <a16:creationId xmlns:a16="http://schemas.microsoft.com/office/drawing/2014/main" id="{D9C059B6-F94E-4660-BAAF-54EF8D327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" y="547"/>
              <a:ext cx="1729" cy="638"/>
            </a:xfrm>
            <a:prstGeom prst="roundRect">
              <a:avLst>
                <a:gd name="adj" fmla="val 11537"/>
              </a:avLst>
            </a:prstGeom>
            <a:grpFill/>
            <a:ln w="25400">
              <a:solidFill>
                <a:srgbClr val="EEA7FF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r>
                <a:rPr lang="en-US" sz="2000" dirty="0">
                  <a:ea typeface="Palatino" charset="0"/>
                  <a:cs typeface="Palatino" charset="0"/>
                </a:rPr>
                <a:t>Allgemeine </a:t>
              </a:r>
              <a:r>
                <a:rPr lang="en-US" sz="2000" dirty="0" err="1">
                  <a:ea typeface="Palatino" charset="0"/>
                  <a:cs typeface="Palatino" charset="0"/>
                </a:rPr>
                <a:t>Psychologie</a:t>
              </a:r>
              <a:endParaRPr lang="en-US" sz="2000" dirty="0">
                <a:ea typeface="Palatino" charset="0"/>
                <a:cs typeface="Palatino" charset="0"/>
              </a:endParaRPr>
            </a:p>
          </p:txBody>
        </p:sp>
        <p:sp>
          <p:nvSpPr>
            <p:cNvPr id="30" name="AutoShape 17">
              <a:extLst>
                <a:ext uri="{FF2B5EF4-FFF2-40B4-BE49-F238E27FC236}">
                  <a16:creationId xmlns:a16="http://schemas.microsoft.com/office/drawing/2014/main" id="{C5ACD46D-A7E9-4566-B39D-04B950455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" y="-48"/>
              <a:ext cx="5400" cy="441"/>
            </a:xfrm>
            <a:prstGeom prst="roundRect">
              <a:avLst>
                <a:gd name="adj" fmla="val 21736"/>
              </a:avLst>
            </a:prstGeom>
            <a:grpFill/>
            <a:ln w="25400" cap="flat">
              <a:solidFill>
                <a:srgbClr val="EEA7FF"/>
              </a:solidFill>
              <a:miter lim="800000"/>
              <a:headEnd type="none" w="med" len="med"/>
              <a:tailEnd type="none" w="med" len="med"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2400" dirty="0" err="1">
                  <a:ea typeface="Palatino" charset="0"/>
                  <a:cs typeface="Palatino" charset="0"/>
                </a:rPr>
                <a:t>Abteilungen</a:t>
              </a:r>
              <a:endParaRPr lang="en-US" sz="2400" dirty="0">
                <a:ea typeface="Palatino" charset="0"/>
                <a:cs typeface="Palatin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65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71">
            <a:extLst>
              <a:ext uri="{FF2B5EF4-FFF2-40B4-BE49-F238E27FC236}">
                <a16:creationId xmlns:a16="http://schemas.microsoft.com/office/drawing/2014/main" id="{D5523BF6-8865-48E5-97BC-E5F426458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cxnSp>
        <p:nvCxnSpPr>
          <p:cNvPr id="86" name="Straight Connector 73">
            <a:extLst>
              <a:ext uri="{FF2B5EF4-FFF2-40B4-BE49-F238E27FC236}">
                <a16:creationId xmlns:a16="http://schemas.microsoft.com/office/drawing/2014/main" id="{25E1A445-F7EF-41B3-B20D-1112A814F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75">
            <a:extLst>
              <a:ext uri="{FF2B5EF4-FFF2-40B4-BE49-F238E27FC236}">
                <a16:creationId xmlns:a16="http://schemas.microsoft.com/office/drawing/2014/main" id="{087938AD-76BE-4FBD-B8C0-18679A331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2B1B15-C2CA-CC31-1705-38C8D4CD1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685893"/>
            <a:ext cx="3566407" cy="29890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Arbeitsgruppen der Psychologie</a:t>
            </a:r>
          </a:p>
        </p:txBody>
      </p:sp>
      <p:cxnSp>
        <p:nvCxnSpPr>
          <p:cNvPr id="88" name="Straight Connector 77">
            <a:extLst>
              <a:ext uri="{FF2B5EF4-FFF2-40B4-BE49-F238E27FC236}">
                <a16:creationId xmlns:a16="http://schemas.microsoft.com/office/drawing/2014/main" id="{1A20809E-C9E6-4146-AF55-8EB22ED7A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10" y="3759161"/>
            <a:ext cx="356616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platzhalter 4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7CE7308-280D-4D05-0796-DFF31D6A38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6722" r="10774" b="-1"/>
          <a:stretch/>
        </p:blipFill>
        <p:spPr>
          <a:xfrm>
            <a:off x="4654984" y="975"/>
            <a:ext cx="7533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5803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3416</Words>
  <Application>Microsoft Macintosh PowerPoint</Application>
  <PresentationFormat>Breitbild</PresentationFormat>
  <Paragraphs>615</Paragraphs>
  <Slides>72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72</vt:i4>
      </vt:variant>
    </vt:vector>
  </HeadingPairs>
  <TitlesOfParts>
    <vt:vector size="87" baseType="lpstr">
      <vt:lpstr>Arial</vt:lpstr>
      <vt:lpstr>ArialMT</vt:lpstr>
      <vt:lpstr>Calibri</vt:lpstr>
      <vt:lpstr>Gill Sans</vt:lpstr>
      <vt:lpstr>Lucida Sans</vt:lpstr>
      <vt:lpstr>Open Sans</vt:lpstr>
      <vt:lpstr>Palatino</vt:lpstr>
      <vt:lpstr>Symbol</vt:lpstr>
      <vt:lpstr>Tahoma</vt:lpstr>
      <vt:lpstr>Tw Cen MT</vt:lpstr>
      <vt:lpstr>Tw Cen MT Condensed</vt:lpstr>
      <vt:lpstr>Wingdings</vt:lpstr>
      <vt:lpstr>Wingdings 3</vt:lpstr>
      <vt:lpstr>Office Theme</vt:lpstr>
      <vt:lpstr>Integral</vt:lpstr>
      <vt:lpstr>WILlKommen zur ESAG 2024</vt:lpstr>
      <vt:lpstr>10000 Fragen…</vt:lpstr>
      <vt:lpstr>Das Programm </vt:lpstr>
      <vt:lpstr>Ersti-fahrt</vt:lpstr>
      <vt:lpstr>Wer wohnt(e) am weitesten Entfernt?</vt:lpstr>
      <vt:lpstr>Nochmal an alle: herzlich willkommen in der schönsten stadt am rhein!</vt:lpstr>
      <vt:lpstr>Ausrichtung des Studiengangs</vt:lpstr>
      <vt:lpstr>Math.-Nat.-Fak.?!</vt:lpstr>
      <vt:lpstr>Arbeitsgruppen der Psychologie</vt:lpstr>
      <vt:lpstr>Allgemeine Psychologie </vt:lpstr>
      <vt:lpstr>Mathematische und kognitive Psychologie</vt:lpstr>
      <vt:lpstr>Allgemeine Psychologie und Arbeitspsychologie</vt:lpstr>
      <vt:lpstr>Biologische Psychologie</vt:lpstr>
      <vt:lpstr>Biologische Psychologie des entscheidungsverhaltens</vt:lpstr>
      <vt:lpstr>Biologische Psychologie und sozialpsychologie</vt:lpstr>
      <vt:lpstr>Diagnostik und differentielle psychologie</vt:lpstr>
      <vt:lpstr>Klinische Psychologie</vt:lpstr>
      <vt:lpstr>Vergleichende Psychologie</vt:lpstr>
      <vt:lpstr>Wahrnehmungs-psychologie</vt:lpstr>
      <vt:lpstr>Die FaChschaft</vt:lpstr>
      <vt:lpstr>DAS ist euer Fachschaftsrat!</vt:lpstr>
      <vt:lpstr>Was ist der Fachschaftsrat?</vt:lpstr>
      <vt:lpstr>Was ist der Fachschaftsrat?</vt:lpstr>
      <vt:lpstr>Wenn was ist…</vt:lpstr>
      <vt:lpstr>Noch ein letzter Hinweis…</vt:lpstr>
      <vt:lpstr>Eure offiziellen WhatsApp-gruppen</vt:lpstr>
      <vt:lpstr>PowerPoint-Präsentation</vt:lpstr>
      <vt:lpstr>PowerPoint-Präsentation</vt:lpstr>
      <vt:lpstr>Bachelor of science…</vt:lpstr>
      <vt:lpstr>Bachelor Einführungsveranstaltung</vt:lpstr>
      <vt:lpstr>Der Verlauf des Studiums</vt:lpstr>
      <vt:lpstr>Stundenplan – Bachelor</vt:lpstr>
      <vt:lpstr>Master of science…</vt:lpstr>
      <vt:lpstr>Master Einführungsveranstaltung</vt:lpstr>
      <vt:lpstr>Der Master im Überblick</vt:lpstr>
      <vt:lpstr>Vorlesung und Seminar </vt:lpstr>
      <vt:lpstr>Stundenplan – Master </vt:lpstr>
      <vt:lpstr>Ohne prüfungen kein Studium</vt:lpstr>
      <vt:lpstr>prüfungsanmeldung</vt:lpstr>
      <vt:lpstr>Was zählt eine prüfung?</vt:lpstr>
      <vt:lpstr>durchgefallen? Krank?</vt:lpstr>
      <vt:lpstr>prüfungsordnung</vt:lpstr>
      <vt:lpstr>prüfungsordnung</vt:lpstr>
      <vt:lpstr>Prüfungsausschuss - Bachelor</vt:lpstr>
      <vt:lpstr>Prüfungsausschuss - Master</vt:lpstr>
      <vt:lpstr>Allgemeine Infos zur Orientierung </vt:lpstr>
      <vt:lpstr>Orientierung: WW.AA.SS.??</vt:lpstr>
      <vt:lpstr>Das SSC</vt:lpstr>
      <vt:lpstr>Studieren mit Handicap</vt:lpstr>
      <vt:lpstr>Die StudierendenAkademie</vt:lpstr>
      <vt:lpstr>Die ULB </vt:lpstr>
      <vt:lpstr>OFFICE 365 für 5 Euro</vt:lpstr>
      <vt:lpstr>Noch mehr infos?</vt:lpstr>
      <vt:lpstr>Beratung und Unterstützung</vt:lpstr>
      <vt:lpstr>Seid früh Dran!</vt:lpstr>
      <vt:lpstr>Studium und Arbeiten?</vt:lpstr>
      <vt:lpstr>E-Mail</vt:lpstr>
      <vt:lpstr>Die Vorlesung</vt:lpstr>
      <vt:lpstr>Die Vorlesung - online</vt:lpstr>
      <vt:lpstr>Studierendenausweis</vt:lpstr>
      <vt:lpstr>Deutschland – Ticket </vt:lpstr>
      <vt:lpstr>Mensa</vt:lpstr>
      <vt:lpstr>Mensa und Kaffeebecher</vt:lpstr>
      <vt:lpstr>Ein paar letzte Tipps</vt:lpstr>
      <vt:lpstr>mehrkostenfrei Fahrradfahren!</vt:lpstr>
      <vt:lpstr>Kulturstadt Düsseldorf:  ART:CARD</vt:lpstr>
      <vt:lpstr>PowerPoint-Präsentation</vt:lpstr>
      <vt:lpstr>PowerPoint-Präsentation</vt:lpstr>
      <vt:lpstr>PowerPoint-Präsentation</vt:lpstr>
      <vt:lpstr>zu guter letzt…</vt:lpstr>
      <vt:lpstr>PowerPoint-Präsentation</vt:lpstr>
      <vt:lpstr>Auf einen Blick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Vollversammlung</dc:title>
  <dc:creator>Claudia</dc:creator>
  <cp:lastModifiedBy>Elisa MurilloCaceres</cp:lastModifiedBy>
  <cp:revision>52</cp:revision>
  <dcterms:created xsi:type="dcterms:W3CDTF">2017-07-06T11:15:17Z</dcterms:created>
  <dcterms:modified xsi:type="dcterms:W3CDTF">2024-09-27T14:56:09Z</dcterms:modified>
</cp:coreProperties>
</file>